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1"/>
  </p:handoutMasterIdLst>
  <p:sldIdLst>
    <p:sldId id="256" r:id="rId2"/>
    <p:sldId id="265" r:id="rId3"/>
    <p:sldId id="270" r:id="rId4"/>
    <p:sldId id="271" r:id="rId5"/>
    <p:sldId id="260" r:id="rId6"/>
    <p:sldId id="269" r:id="rId7"/>
    <p:sldId id="257" r:id="rId8"/>
    <p:sldId id="278" r:id="rId9"/>
    <p:sldId id="281" r:id="rId10"/>
    <p:sldId id="258" r:id="rId11"/>
    <p:sldId id="273" r:id="rId12"/>
    <p:sldId id="279" r:id="rId13"/>
    <p:sldId id="280" r:id="rId14"/>
    <p:sldId id="277" r:id="rId15"/>
    <p:sldId id="275" r:id="rId16"/>
    <p:sldId id="259" r:id="rId17"/>
    <p:sldId id="276" r:id="rId18"/>
    <p:sldId id="264" r:id="rId19"/>
    <p:sldId id="263" r:id="rId2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E8041F3-1C33-4862-9086-68F0A4A1BF85}" type="slidenum">
              <a:rPr lang="en-US"/>
              <a:pPr/>
              <a:t>‹#›</a:t>
            </a:fld>
            <a:endParaRPr lang="en-US"/>
          </a:p>
        </p:txBody>
      </p:sp>
    </p:spTree>
    <p:extLst>
      <p:ext uri="{BB962C8B-B14F-4D97-AF65-F5344CB8AC3E}">
        <p14:creationId xmlns:p14="http://schemas.microsoft.com/office/powerpoint/2010/main" val="4035464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C35843-9658-4F99-B9D6-4B06355E7FF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4BB195-309D-423A-81C6-790BF29BF67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EB59FB-9170-4C6A-A702-14EEF44482D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A8FF84-7C9A-423A-8B16-5639138C7FB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7EEBD-3B84-4548-9131-1B5FEA1921C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01EC21-7283-46FD-95ED-77D9C3DEEF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61362E1-429F-41A6-88D2-160D0F55E2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6467D61-13EA-4A9D-8F41-6A69C6B800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B3E4671-2DFB-4BC6-A476-57563685351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CBE990-B828-4F63-9B54-FF1FF996F84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08FF04-E0B0-4AA8-854D-C77DB421F3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title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25164EA-6E32-4B72-92AF-359DDF07F936}" type="slidenum">
              <a:rPr lang="en-US"/>
              <a:pPr/>
              <a:t>‹#›</a:t>
            </a:fld>
            <a:endParaRPr lang="en-US"/>
          </a:p>
        </p:txBody>
      </p:sp>
      <p:sp>
        <p:nvSpPr>
          <p:cNvPr id="13319" name="Rectangle 7"/>
          <p:cNvSpPr>
            <a:spLocks noChangeArrowheads="1"/>
          </p:cNvSpPr>
          <p:nvPr/>
        </p:nvSpPr>
        <p:spPr bwMode="auto">
          <a:xfrm>
            <a:off x="0" y="6578600"/>
            <a:ext cx="2601913" cy="279400"/>
          </a:xfrm>
          <a:prstGeom prst="rect">
            <a:avLst/>
          </a:prstGeom>
          <a:noFill/>
          <a:ln w="9525">
            <a:noFill/>
            <a:miter lim="800000"/>
            <a:headEnd/>
            <a:tailEnd/>
          </a:ln>
          <a:effectLst/>
        </p:spPr>
        <p:txBody>
          <a:bodyPr/>
          <a:lstStyle/>
          <a:p>
            <a:r>
              <a:rPr lang="en-US" sz="1400">
                <a:latin typeface="Century Gothic" pitchFamily="34" charset="0"/>
              </a:rPr>
              <a:t>© Food – a fact of life 2009</a:t>
            </a:r>
          </a:p>
        </p:txBody>
      </p:sp>
      <p:pic>
        <p:nvPicPr>
          <p:cNvPr id="13320" name="Picture 8" descr="logoFafol"/>
          <p:cNvPicPr>
            <a:picLocks noChangeAspect="1" noChangeArrowheads="1"/>
          </p:cNvPicPr>
          <p:nvPr/>
        </p:nvPicPr>
        <p:blipFill>
          <a:blip r:embed="rId13"/>
          <a:srcRect/>
          <a:stretch>
            <a:fillRect/>
          </a:stretch>
        </p:blipFill>
        <p:spPr bwMode="auto">
          <a:xfrm>
            <a:off x="7308850" y="260350"/>
            <a:ext cx="1589088" cy="1131888"/>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Century Gothic" pitchFamily="34" charset="0"/>
        </a:defRPr>
      </a:lvl2pPr>
      <a:lvl3pPr algn="l" rtl="0" fontAlgn="base">
        <a:spcBef>
          <a:spcPct val="0"/>
        </a:spcBef>
        <a:spcAft>
          <a:spcPct val="0"/>
        </a:spcAft>
        <a:defRPr sz="4400">
          <a:solidFill>
            <a:schemeClr val="tx2"/>
          </a:solidFill>
          <a:latin typeface="Century Gothic" pitchFamily="34" charset="0"/>
        </a:defRPr>
      </a:lvl3pPr>
      <a:lvl4pPr algn="l" rtl="0" fontAlgn="base">
        <a:spcBef>
          <a:spcPct val="0"/>
        </a:spcBef>
        <a:spcAft>
          <a:spcPct val="0"/>
        </a:spcAft>
        <a:defRPr sz="4400">
          <a:solidFill>
            <a:schemeClr val="tx2"/>
          </a:solidFill>
          <a:latin typeface="Century Gothic" pitchFamily="34" charset="0"/>
        </a:defRPr>
      </a:lvl4pPr>
      <a:lvl5pPr algn="l" rtl="0" fontAlgn="base">
        <a:spcBef>
          <a:spcPct val="0"/>
        </a:spcBef>
        <a:spcAft>
          <a:spcPct val="0"/>
        </a:spcAft>
        <a:defRPr sz="4400">
          <a:solidFill>
            <a:schemeClr val="tx2"/>
          </a:solidFill>
          <a:latin typeface="Century Gothic" pitchFamily="34" charset="0"/>
        </a:defRPr>
      </a:lvl5pPr>
      <a:lvl6pPr marL="457200" algn="l" rtl="0" fontAlgn="base">
        <a:spcBef>
          <a:spcPct val="0"/>
        </a:spcBef>
        <a:spcAft>
          <a:spcPct val="0"/>
        </a:spcAft>
        <a:defRPr sz="4400">
          <a:solidFill>
            <a:schemeClr val="tx2"/>
          </a:solidFill>
          <a:latin typeface="Century Gothic" pitchFamily="34" charset="0"/>
        </a:defRPr>
      </a:lvl6pPr>
      <a:lvl7pPr marL="914400" algn="l" rtl="0" fontAlgn="base">
        <a:spcBef>
          <a:spcPct val="0"/>
        </a:spcBef>
        <a:spcAft>
          <a:spcPct val="0"/>
        </a:spcAft>
        <a:defRPr sz="4400">
          <a:solidFill>
            <a:schemeClr val="tx2"/>
          </a:solidFill>
          <a:latin typeface="Century Gothic" pitchFamily="34" charset="0"/>
        </a:defRPr>
      </a:lvl7pPr>
      <a:lvl8pPr marL="1371600" algn="l" rtl="0" fontAlgn="base">
        <a:spcBef>
          <a:spcPct val="0"/>
        </a:spcBef>
        <a:spcAft>
          <a:spcPct val="0"/>
        </a:spcAft>
        <a:defRPr sz="4400">
          <a:solidFill>
            <a:schemeClr val="tx2"/>
          </a:solidFill>
          <a:latin typeface="Century Gothic" pitchFamily="34" charset="0"/>
        </a:defRPr>
      </a:lvl8pPr>
      <a:lvl9pPr marL="1828800" algn="l" rtl="0" fontAlgn="base">
        <a:spcBef>
          <a:spcPct val="0"/>
        </a:spcBef>
        <a:spcAft>
          <a:spcPct val="0"/>
        </a:spcAft>
        <a:defRPr sz="4400">
          <a:solidFill>
            <a:schemeClr val="tx2"/>
          </a:solidFill>
          <a:latin typeface="Century Gothic"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1916113"/>
            <a:ext cx="7772400" cy="1470025"/>
          </a:xfrm>
        </p:spPr>
        <p:txBody>
          <a:bodyPr/>
          <a:lstStyle/>
          <a:p>
            <a:r>
              <a:rPr lang="en-GB" sz="4800" b="1"/>
              <a:t>Dietary fibre and water</a:t>
            </a:r>
            <a:endParaRPr lang="en-US" sz="4800" b="1"/>
          </a:p>
        </p:txBody>
      </p:sp>
      <p:sp>
        <p:nvSpPr>
          <p:cNvPr id="2053" name="Text Box 5"/>
          <p:cNvSpPr txBox="1">
            <a:spLocks noChangeArrowheads="1"/>
          </p:cNvSpPr>
          <p:nvPr/>
        </p:nvSpPr>
        <p:spPr bwMode="auto">
          <a:xfrm>
            <a:off x="8062913" y="6583363"/>
            <a:ext cx="1081087" cy="274637"/>
          </a:xfrm>
          <a:prstGeom prst="rect">
            <a:avLst/>
          </a:prstGeom>
          <a:noFill/>
          <a:ln w="9525">
            <a:noFill/>
            <a:miter lim="800000"/>
            <a:headEnd/>
            <a:tailEnd/>
          </a:ln>
          <a:effectLst/>
        </p:spPr>
        <p:txBody>
          <a:bodyPr>
            <a:spAutoFit/>
          </a:bodyPr>
          <a:lstStyle/>
          <a:p>
            <a:pPr>
              <a:spcBef>
                <a:spcPct val="50000"/>
              </a:spcBef>
            </a:pPr>
            <a:r>
              <a:rPr lang="en-GB" sz="1200">
                <a:latin typeface="Century Gothic" pitchFamily="34" charset="0"/>
              </a:rPr>
              <a:t>Extension</a:t>
            </a:r>
            <a:endParaRPr lang="en-US" sz="1200">
              <a:latin typeface="Century Gothic" pitchFamily="34" charset="0"/>
            </a:endParaRPr>
          </a:p>
        </p:txBody>
      </p:sp>
      <p:pic>
        <p:nvPicPr>
          <p:cNvPr id="2054" name="Picture 6" descr="MPj04306200000[1]"/>
          <p:cNvPicPr>
            <a:picLocks noChangeAspect="1" noChangeArrowheads="1"/>
          </p:cNvPicPr>
          <p:nvPr/>
        </p:nvPicPr>
        <p:blipFill>
          <a:blip r:embed="rId2"/>
          <a:srcRect/>
          <a:stretch>
            <a:fillRect/>
          </a:stretch>
        </p:blipFill>
        <p:spPr bwMode="auto">
          <a:xfrm>
            <a:off x="2484438" y="3068638"/>
            <a:ext cx="4773612" cy="35671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z="2800" b="1"/>
              <a:t>Guidelines for water intake</a:t>
            </a:r>
            <a:endParaRPr lang="en-US" sz="2800" b="1"/>
          </a:p>
        </p:txBody>
      </p:sp>
      <p:sp>
        <p:nvSpPr>
          <p:cNvPr id="4099" name="Rectangle 3"/>
          <p:cNvSpPr>
            <a:spLocks noGrp="1" noChangeArrowheads="1"/>
          </p:cNvSpPr>
          <p:nvPr>
            <p:ph type="body" idx="1"/>
          </p:nvPr>
        </p:nvSpPr>
        <p:spPr>
          <a:xfrm>
            <a:off x="0" y="1600200"/>
            <a:ext cx="8686800" cy="3557588"/>
          </a:xfrm>
        </p:spPr>
        <p:txBody>
          <a:bodyPr/>
          <a:lstStyle/>
          <a:p>
            <a:pPr>
              <a:buBlip>
                <a:blip r:embed="rId2"/>
              </a:buBlip>
            </a:pPr>
            <a:r>
              <a:rPr lang="en-GB" sz="2400" dirty="0"/>
              <a:t>	The amount of water needed varies each day for each person. </a:t>
            </a:r>
            <a:endParaRPr lang="en-GB" sz="2400" dirty="0"/>
          </a:p>
          <a:p>
            <a:pPr>
              <a:buBlip>
                <a:blip r:embed="rId2"/>
              </a:buBlip>
            </a:pPr>
            <a:r>
              <a:rPr lang="en-GB" sz="2400" dirty="0" smtClean="0"/>
              <a:t> It </a:t>
            </a:r>
            <a:r>
              <a:rPr lang="en-GB" sz="2400" dirty="0"/>
              <a:t>can depend on age, time of year, climate conditions, diet and the amount of physical activity we </a:t>
            </a:r>
            <a:r>
              <a:rPr lang="en-GB" sz="2400" dirty="0" smtClean="0"/>
              <a:t>do.</a:t>
            </a:r>
          </a:p>
          <a:p>
            <a:pPr>
              <a:buBlip>
                <a:blip r:embed="rId2"/>
              </a:buBlip>
            </a:pPr>
            <a:r>
              <a:rPr lang="en-GB" sz="2400" dirty="0" smtClean="0"/>
              <a:t>On </a:t>
            </a:r>
            <a:r>
              <a:rPr lang="en-GB" sz="2400" dirty="0"/>
              <a:t>average we need about 2 litres of water each day to help the body function properly. </a:t>
            </a:r>
            <a:endParaRPr lang="en-GB" sz="2400" dirty="0" smtClean="0"/>
          </a:p>
          <a:p>
            <a:pPr>
              <a:buBlip>
                <a:blip r:embed="rId2"/>
              </a:buBlip>
            </a:pPr>
            <a:r>
              <a:rPr lang="en-GB" sz="2400" dirty="0" smtClean="0"/>
              <a:t>This </a:t>
            </a:r>
            <a:r>
              <a:rPr lang="en-GB" sz="2400" dirty="0"/>
              <a:t>is the same as roughly 6-8 glasses of fluid.</a:t>
            </a:r>
          </a:p>
          <a:p>
            <a:pPr>
              <a:buFontTx/>
              <a:buNone/>
            </a:pPr>
            <a:endParaRPr lang="en-GB" sz="2400" dirty="0"/>
          </a:p>
          <a:p>
            <a:pPr>
              <a:buFontTx/>
              <a:buNone/>
            </a:pPr>
            <a:r>
              <a:rPr lang="en-GB" sz="2400" dirty="0"/>
              <a:t>	</a:t>
            </a:r>
            <a:r>
              <a:rPr lang="en-GB" sz="2400" b="1" dirty="0">
                <a:solidFill>
                  <a:srgbClr val="FF0000"/>
                </a:solidFill>
              </a:rPr>
              <a:t>More water will be needed during hot weather and when exercising.</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099">
                                            <p:txEl>
                                              <p:pRg st="5" end="5"/>
                                            </p:txEl>
                                          </p:spTgt>
                                        </p:tgtEl>
                                        <p:attrNameLst>
                                          <p:attrName>style.visibility</p:attrName>
                                        </p:attrNameLst>
                                      </p:cBhvr>
                                      <p:to>
                                        <p:strVal val="visible"/>
                                      </p:to>
                                    </p:set>
                                    <p:animEffect transition="in" filter="wipe(down)">
                                      <p:cBhvr>
                                        <p:cTn id="7" dur="580">
                                          <p:stCondLst>
                                            <p:cond delay="0"/>
                                          </p:stCondLst>
                                        </p:cTn>
                                        <p:tgtEl>
                                          <p:spTgt spid="4099">
                                            <p:txEl>
                                              <p:pRg st="5" end="5"/>
                                            </p:txEl>
                                          </p:spTgt>
                                        </p:tgtEl>
                                      </p:cBhvr>
                                    </p:animEffect>
                                    <p:anim calcmode="lin" valueType="num">
                                      <p:cBhvr>
                                        <p:cTn id="8" dur="1822" tmFilter="0,0; 0.14,0.36; 0.43,0.73; 0.71,0.91; 1.0,1.0">
                                          <p:stCondLst>
                                            <p:cond delay="0"/>
                                          </p:stCondLst>
                                        </p:cTn>
                                        <p:tgtEl>
                                          <p:spTgt spid="4099">
                                            <p:txEl>
                                              <p:pRg st="5" end="5"/>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9">
                                            <p:txEl>
                                              <p:pRg st="5" end="5"/>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9">
                                            <p:txEl>
                                              <p:pRg st="5" end="5"/>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9">
                                            <p:txEl>
                                              <p:pRg st="5" end="5"/>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9">
                                            <p:txEl>
                                              <p:pRg st="5" end="5"/>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9">
                                            <p:txEl>
                                              <p:pRg st="5" end="5"/>
                                            </p:txEl>
                                          </p:spTgt>
                                        </p:tgtEl>
                                      </p:cBhvr>
                                      <p:to x="100000" y="60000"/>
                                    </p:animScale>
                                    <p:animScale>
                                      <p:cBhvr>
                                        <p:cTn id="14" dur="166" decel="50000">
                                          <p:stCondLst>
                                            <p:cond delay="676"/>
                                          </p:stCondLst>
                                        </p:cTn>
                                        <p:tgtEl>
                                          <p:spTgt spid="4099">
                                            <p:txEl>
                                              <p:pRg st="5" end="5"/>
                                            </p:txEl>
                                          </p:spTgt>
                                        </p:tgtEl>
                                      </p:cBhvr>
                                      <p:to x="100000" y="100000"/>
                                    </p:animScale>
                                    <p:animScale>
                                      <p:cBhvr>
                                        <p:cTn id="15" dur="26">
                                          <p:stCondLst>
                                            <p:cond delay="1312"/>
                                          </p:stCondLst>
                                        </p:cTn>
                                        <p:tgtEl>
                                          <p:spTgt spid="4099">
                                            <p:txEl>
                                              <p:pRg st="5" end="5"/>
                                            </p:txEl>
                                          </p:spTgt>
                                        </p:tgtEl>
                                      </p:cBhvr>
                                      <p:to x="100000" y="80000"/>
                                    </p:animScale>
                                    <p:animScale>
                                      <p:cBhvr>
                                        <p:cTn id="16" dur="166" decel="50000">
                                          <p:stCondLst>
                                            <p:cond delay="1338"/>
                                          </p:stCondLst>
                                        </p:cTn>
                                        <p:tgtEl>
                                          <p:spTgt spid="4099">
                                            <p:txEl>
                                              <p:pRg st="5" end="5"/>
                                            </p:txEl>
                                          </p:spTgt>
                                        </p:tgtEl>
                                      </p:cBhvr>
                                      <p:to x="100000" y="100000"/>
                                    </p:animScale>
                                    <p:animScale>
                                      <p:cBhvr>
                                        <p:cTn id="17" dur="26">
                                          <p:stCondLst>
                                            <p:cond delay="1642"/>
                                          </p:stCondLst>
                                        </p:cTn>
                                        <p:tgtEl>
                                          <p:spTgt spid="4099">
                                            <p:txEl>
                                              <p:pRg st="5" end="5"/>
                                            </p:txEl>
                                          </p:spTgt>
                                        </p:tgtEl>
                                      </p:cBhvr>
                                      <p:to x="100000" y="90000"/>
                                    </p:animScale>
                                    <p:animScale>
                                      <p:cBhvr>
                                        <p:cTn id="18" dur="166" decel="50000">
                                          <p:stCondLst>
                                            <p:cond delay="1668"/>
                                          </p:stCondLst>
                                        </p:cTn>
                                        <p:tgtEl>
                                          <p:spTgt spid="4099">
                                            <p:txEl>
                                              <p:pRg st="5" end="5"/>
                                            </p:txEl>
                                          </p:spTgt>
                                        </p:tgtEl>
                                      </p:cBhvr>
                                      <p:to x="100000" y="100000"/>
                                    </p:animScale>
                                    <p:animScale>
                                      <p:cBhvr>
                                        <p:cTn id="19" dur="26">
                                          <p:stCondLst>
                                            <p:cond delay="1808"/>
                                          </p:stCondLst>
                                        </p:cTn>
                                        <p:tgtEl>
                                          <p:spTgt spid="4099">
                                            <p:txEl>
                                              <p:pRg st="5" end="5"/>
                                            </p:txEl>
                                          </p:spTgt>
                                        </p:tgtEl>
                                      </p:cBhvr>
                                      <p:to x="100000" y="95000"/>
                                    </p:animScale>
                                    <p:animScale>
                                      <p:cBhvr>
                                        <p:cTn id="20" dur="166" decel="50000">
                                          <p:stCondLst>
                                            <p:cond delay="1834"/>
                                          </p:stCondLst>
                                        </p:cTn>
                                        <p:tgtEl>
                                          <p:spTgt spid="4099">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z="2800" b="1"/>
              <a:t>Guidelines for water intake</a:t>
            </a:r>
            <a:endParaRPr lang="en-US" sz="2800" b="1"/>
          </a:p>
        </p:txBody>
      </p:sp>
      <p:sp>
        <p:nvSpPr>
          <p:cNvPr id="29699" name="Rectangle 3"/>
          <p:cNvSpPr>
            <a:spLocks noGrp="1" noChangeArrowheads="1"/>
          </p:cNvSpPr>
          <p:nvPr>
            <p:ph type="body" idx="1"/>
          </p:nvPr>
        </p:nvSpPr>
        <p:spPr>
          <a:xfrm>
            <a:off x="0" y="1600200"/>
            <a:ext cx="8686800" cy="4852988"/>
          </a:xfrm>
        </p:spPr>
        <p:txBody>
          <a:bodyPr/>
          <a:lstStyle/>
          <a:p>
            <a:pPr>
              <a:lnSpc>
                <a:spcPct val="90000"/>
              </a:lnSpc>
              <a:buFontTx/>
              <a:buNone/>
            </a:pPr>
            <a:r>
              <a:rPr lang="en-GB" sz="2400"/>
              <a:t>	All drinks count towards water intake including tea, coffee and carbonated drinks.</a:t>
            </a:r>
            <a:endParaRPr lang="en-US" sz="2400"/>
          </a:p>
          <a:p>
            <a:pPr>
              <a:lnSpc>
                <a:spcPct val="90000"/>
              </a:lnSpc>
              <a:buFontTx/>
              <a:buNone/>
            </a:pPr>
            <a:r>
              <a:rPr lang="en-GB" sz="2400"/>
              <a:t>	</a:t>
            </a:r>
          </a:p>
          <a:p>
            <a:pPr>
              <a:lnSpc>
                <a:spcPct val="90000"/>
              </a:lnSpc>
              <a:buFontTx/>
              <a:buNone/>
            </a:pPr>
            <a:r>
              <a:rPr lang="en-GB" sz="2400"/>
              <a:t>	However, care should be taken not to drink too many drinks high in sugar throughout the day as this can lead to dental caries. </a:t>
            </a:r>
          </a:p>
          <a:p>
            <a:pPr>
              <a:lnSpc>
                <a:spcPct val="90000"/>
              </a:lnSpc>
              <a:buFontTx/>
              <a:buNone/>
            </a:pPr>
            <a:endParaRPr lang="en-GB" sz="2400"/>
          </a:p>
          <a:p>
            <a:pPr>
              <a:lnSpc>
                <a:spcPct val="90000"/>
              </a:lnSpc>
              <a:buFontTx/>
              <a:buNone/>
            </a:pPr>
            <a:r>
              <a:rPr lang="en-GB" sz="2400"/>
              <a:t>	Carbonated drinks, fruit juices </a:t>
            </a:r>
          </a:p>
          <a:p>
            <a:pPr>
              <a:lnSpc>
                <a:spcPct val="90000"/>
              </a:lnSpc>
              <a:buFontTx/>
              <a:buNone/>
            </a:pPr>
            <a:r>
              <a:rPr lang="en-GB" sz="2400"/>
              <a:t>	and other drinks high in sugar, </a:t>
            </a:r>
          </a:p>
          <a:p>
            <a:pPr>
              <a:lnSpc>
                <a:spcPct val="90000"/>
              </a:lnSpc>
              <a:buFontTx/>
              <a:buNone/>
            </a:pPr>
            <a:r>
              <a:rPr lang="en-GB" sz="2400"/>
              <a:t>	should be drunk at meal times </a:t>
            </a:r>
          </a:p>
          <a:p>
            <a:pPr>
              <a:lnSpc>
                <a:spcPct val="90000"/>
              </a:lnSpc>
              <a:buFontTx/>
              <a:buNone/>
            </a:pPr>
            <a:r>
              <a:rPr lang="en-GB" sz="2400"/>
              <a:t>	to reduce the risk of dental </a:t>
            </a:r>
          </a:p>
          <a:p>
            <a:pPr>
              <a:lnSpc>
                <a:spcPct val="90000"/>
              </a:lnSpc>
              <a:buFontTx/>
              <a:buNone/>
            </a:pPr>
            <a:r>
              <a:rPr lang="en-GB" sz="2400"/>
              <a:t>	caries developing.</a:t>
            </a:r>
            <a:endParaRPr lang="en-US" sz="2400"/>
          </a:p>
        </p:txBody>
      </p:sp>
      <p:pic>
        <p:nvPicPr>
          <p:cNvPr id="29703" name="Picture 7" descr="MPj04277420000[1]"/>
          <p:cNvPicPr>
            <a:picLocks noChangeAspect="1" noChangeArrowheads="1"/>
          </p:cNvPicPr>
          <p:nvPr/>
        </p:nvPicPr>
        <p:blipFill>
          <a:blip r:embed="rId2"/>
          <a:srcRect/>
          <a:stretch>
            <a:fillRect/>
          </a:stretch>
        </p:blipFill>
        <p:spPr bwMode="auto">
          <a:xfrm>
            <a:off x="5562600" y="4508500"/>
            <a:ext cx="1778000" cy="2349500"/>
          </a:xfrm>
          <a:prstGeom prst="rect">
            <a:avLst/>
          </a:prstGeom>
          <a:noFill/>
        </p:spPr>
      </p:pic>
      <p:pic>
        <p:nvPicPr>
          <p:cNvPr id="29701" name="Picture 5" descr="MPj04009890000[1]"/>
          <p:cNvPicPr>
            <a:picLocks noChangeAspect="1" noChangeArrowheads="1"/>
          </p:cNvPicPr>
          <p:nvPr/>
        </p:nvPicPr>
        <p:blipFill>
          <a:blip r:embed="rId3"/>
          <a:srcRect/>
          <a:stretch>
            <a:fillRect/>
          </a:stretch>
        </p:blipFill>
        <p:spPr bwMode="auto">
          <a:xfrm>
            <a:off x="7172325" y="4508500"/>
            <a:ext cx="1971675" cy="23495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sz="2800" b="1"/>
              <a:t>Fluid balance within the body</a:t>
            </a:r>
            <a:endParaRPr lang="en-US" sz="2800" b="1"/>
          </a:p>
        </p:txBody>
      </p:sp>
      <p:sp>
        <p:nvSpPr>
          <p:cNvPr id="41987" name="Rectangle 3"/>
          <p:cNvSpPr>
            <a:spLocks noGrp="1" noChangeArrowheads="1"/>
          </p:cNvSpPr>
          <p:nvPr>
            <p:ph type="body" idx="1"/>
          </p:nvPr>
        </p:nvSpPr>
        <p:spPr>
          <a:xfrm>
            <a:off x="0" y="1600200"/>
            <a:ext cx="8686800" cy="4525963"/>
          </a:xfrm>
        </p:spPr>
        <p:txBody>
          <a:bodyPr/>
          <a:lstStyle/>
          <a:p>
            <a:pPr>
              <a:lnSpc>
                <a:spcPct val="90000"/>
              </a:lnSpc>
              <a:buFontTx/>
              <a:buNone/>
            </a:pPr>
            <a:r>
              <a:rPr lang="en-GB" sz="2400"/>
              <a:t>	The kidneys help to adjust the balance of fluid in the body by controlling the amount of urine that is produced.</a:t>
            </a:r>
          </a:p>
          <a:p>
            <a:pPr>
              <a:lnSpc>
                <a:spcPct val="90000"/>
              </a:lnSpc>
              <a:buFontTx/>
              <a:buNone/>
            </a:pPr>
            <a:r>
              <a:rPr lang="en-GB" sz="2400"/>
              <a:t>	</a:t>
            </a:r>
          </a:p>
          <a:p>
            <a:pPr>
              <a:lnSpc>
                <a:spcPct val="90000"/>
              </a:lnSpc>
              <a:buFontTx/>
              <a:buNone/>
            </a:pPr>
            <a:r>
              <a:rPr lang="en-GB" sz="2400"/>
              <a:t>	This function of the kidneys is controlled by a hormone from the pituitary gland. </a:t>
            </a:r>
          </a:p>
          <a:p>
            <a:pPr>
              <a:lnSpc>
                <a:spcPct val="90000"/>
              </a:lnSpc>
              <a:buFontTx/>
              <a:buNone/>
            </a:pPr>
            <a:endParaRPr lang="en-GB" sz="2400"/>
          </a:p>
          <a:p>
            <a:pPr>
              <a:lnSpc>
                <a:spcPct val="90000"/>
              </a:lnSpc>
              <a:buFontTx/>
              <a:buNone/>
            </a:pPr>
            <a:r>
              <a:rPr lang="en-GB" sz="2400"/>
              <a:t>	The balance of fluid within the body is also affected by the amount of minerals sodium and potassium within the body. The excretion of sodium and potassium by the kidney is controlled by hormones from the adrenal glands. </a:t>
            </a:r>
            <a:endParaRPr 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sz="2800" b="1"/>
              <a:t>Thirst</a:t>
            </a:r>
            <a:endParaRPr lang="en-US" sz="2800" b="1"/>
          </a:p>
        </p:txBody>
      </p:sp>
      <p:sp>
        <p:nvSpPr>
          <p:cNvPr id="43011" name="Rectangle 3"/>
          <p:cNvSpPr>
            <a:spLocks noGrp="1" noChangeArrowheads="1"/>
          </p:cNvSpPr>
          <p:nvPr>
            <p:ph type="body" idx="1"/>
          </p:nvPr>
        </p:nvSpPr>
        <p:spPr>
          <a:xfrm>
            <a:off x="0" y="1600200"/>
            <a:ext cx="8686800" cy="4525963"/>
          </a:xfrm>
        </p:spPr>
        <p:txBody>
          <a:bodyPr/>
          <a:lstStyle/>
          <a:p>
            <a:pPr>
              <a:buFontTx/>
              <a:buNone/>
            </a:pPr>
            <a:r>
              <a:rPr lang="en-GB" sz="2400"/>
              <a:t>	People become thirsty when the concentration of sodium in the blood starts to rise. </a:t>
            </a:r>
          </a:p>
          <a:p>
            <a:pPr>
              <a:buFontTx/>
              <a:buNone/>
            </a:pPr>
            <a:r>
              <a:rPr lang="en-GB" sz="2400"/>
              <a:t>	</a:t>
            </a:r>
          </a:p>
          <a:p>
            <a:pPr>
              <a:buFontTx/>
              <a:buNone/>
            </a:pPr>
            <a:r>
              <a:rPr lang="en-GB" sz="2400"/>
              <a:t>	Drinking water causes the concentration of sodium to fall and the thirst disappears.</a:t>
            </a:r>
          </a:p>
          <a:p>
            <a:pPr>
              <a:buFontTx/>
              <a:buNone/>
            </a:pPr>
            <a:endParaRPr lang="en-GB" sz="2400"/>
          </a:p>
          <a:p>
            <a:pPr>
              <a:buFontTx/>
              <a:buNone/>
            </a:pPr>
            <a:r>
              <a:rPr lang="en-GB" sz="2400"/>
              <a:t>	If large amounts of water are lost through sweat (as in hot climates) the sodium as well as the water is lost so the person may not feel thirsty and may develop the effects of dehydration without realising the danger.</a:t>
            </a:r>
            <a:endParaRPr 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z="2800" b="1"/>
              <a:t>Guidelines for water intake</a:t>
            </a:r>
            <a:endParaRPr lang="en-US" sz="2800" b="1"/>
          </a:p>
        </p:txBody>
      </p:sp>
      <p:sp>
        <p:nvSpPr>
          <p:cNvPr id="35843" name="Rectangle 3"/>
          <p:cNvSpPr>
            <a:spLocks noGrp="1" noChangeArrowheads="1"/>
          </p:cNvSpPr>
          <p:nvPr>
            <p:ph type="body" idx="1"/>
          </p:nvPr>
        </p:nvSpPr>
        <p:spPr>
          <a:xfrm>
            <a:off x="0" y="1600200"/>
            <a:ext cx="8686800" cy="4525963"/>
          </a:xfrm>
        </p:spPr>
        <p:txBody>
          <a:bodyPr/>
          <a:lstStyle/>
          <a:p>
            <a:pPr>
              <a:buFontTx/>
              <a:buNone/>
            </a:pPr>
            <a:r>
              <a:rPr lang="en-GB" sz="2400"/>
              <a:t>	The sensation of thirst is not triggered until the body is already dehydrated. </a:t>
            </a:r>
          </a:p>
          <a:p>
            <a:pPr>
              <a:buFontTx/>
              <a:buNone/>
            </a:pPr>
            <a:r>
              <a:rPr lang="en-GB" sz="2400"/>
              <a:t>	</a:t>
            </a:r>
          </a:p>
          <a:p>
            <a:pPr>
              <a:buFontTx/>
              <a:buNone/>
            </a:pPr>
            <a:r>
              <a:rPr lang="en-GB" sz="2400"/>
              <a:t>	It is important to drink before becoming thirsty.</a:t>
            </a:r>
          </a:p>
          <a:p>
            <a:pPr>
              <a:buFontTx/>
              <a:buNone/>
            </a:pPr>
            <a:endParaRPr lang="en-GB" sz="2400"/>
          </a:p>
          <a:p>
            <a:pPr>
              <a:buFontTx/>
              <a:buNone/>
            </a:pPr>
            <a:r>
              <a:rPr lang="en-GB" sz="2400"/>
              <a:t>	Children and older people need to be reminded to drink water because they may not recognise the sensation of thirst so easily.</a:t>
            </a:r>
          </a:p>
          <a:p>
            <a:pPr>
              <a:buFontTx/>
              <a:buNone/>
            </a:pPr>
            <a:endParaRPr lang="en-GB" sz="2400"/>
          </a:p>
          <a:p>
            <a:pPr>
              <a:buFontTx/>
              <a:buNone/>
            </a:pPr>
            <a:r>
              <a:rPr lang="en-GB"/>
              <a:t>	</a:t>
            </a:r>
          </a:p>
          <a:p>
            <a:pPr>
              <a:buFontTx/>
              <a:buNone/>
            </a:pPr>
            <a:endParaRPr lang="en-US"/>
          </a:p>
        </p:txBody>
      </p:sp>
      <p:pic>
        <p:nvPicPr>
          <p:cNvPr id="35844" name="Picture 4" descr="MPj04276390000[1]"/>
          <p:cNvPicPr>
            <a:picLocks noChangeAspect="1" noChangeArrowheads="1"/>
          </p:cNvPicPr>
          <p:nvPr/>
        </p:nvPicPr>
        <p:blipFill>
          <a:blip r:embed="rId2"/>
          <a:srcRect/>
          <a:stretch>
            <a:fillRect/>
          </a:stretch>
        </p:blipFill>
        <p:spPr bwMode="auto">
          <a:xfrm>
            <a:off x="7235825" y="4949825"/>
            <a:ext cx="1908175" cy="19081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sz="2800" b="1"/>
              <a:t>Fluid balance</a:t>
            </a:r>
            <a:endParaRPr lang="en-US" sz="2800" b="1"/>
          </a:p>
        </p:txBody>
      </p:sp>
      <p:sp>
        <p:nvSpPr>
          <p:cNvPr id="32771" name="Rectangle 3"/>
          <p:cNvSpPr>
            <a:spLocks noGrp="1" noChangeArrowheads="1"/>
          </p:cNvSpPr>
          <p:nvPr>
            <p:ph type="body" idx="1"/>
          </p:nvPr>
        </p:nvSpPr>
        <p:spPr>
          <a:xfrm>
            <a:off x="457200" y="1600200"/>
            <a:ext cx="9083675" cy="4924425"/>
          </a:xfrm>
        </p:spPr>
        <p:txBody>
          <a:bodyPr/>
          <a:lstStyle/>
          <a:p>
            <a:pPr>
              <a:lnSpc>
                <a:spcPct val="80000"/>
              </a:lnSpc>
              <a:buFontTx/>
              <a:buNone/>
            </a:pPr>
            <a:endParaRPr lang="en-GB" sz="500"/>
          </a:p>
          <a:p>
            <a:pPr>
              <a:lnSpc>
                <a:spcPct val="80000"/>
              </a:lnSpc>
              <a:buFontTx/>
              <a:buNone/>
            </a:pPr>
            <a:endParaRPr lang="en-GB" sz="1600"/>
          </a:p>
          <a:p>
            <a:pPr>
              <a:lnSpc>
                <a:spcPct val="80000"/>
              </a:lnSpc>
              <a:buFontTx/>
              <a:buNone/>
            </a:pPr>
            <a:endParaRPr lang="en-GB" sz="1600"/>
          </a:p>
          <a:p>
            <a:pPr>
              <a:lnSpc>
                <a:spcPct val="80000"/>
              </a:lnSpc>
              <a:buFontTx/>
              <a:buNone/>
            </a:pPr>
            <a:endParaRPr lang="en-GB" sz="1600"/>
          </a:p>
          <a:p>
            <a:pPr>
              <a:lnSpc>
                <a:spcPct val="80000"/>
              </a:lnSpc>
              <a:buFontTx/>
              <a:buNone/>
            </a:pPr>
            <a:endParaRPr lang="en-GB" sz="1600"/>
          </a:p>
          <a:p>
            <a:pPr>
              <a:lnSpc>
                <a:spcPct val="80000"/>
              </a:lnSpc>
              <a:buFontTx/>
              <a:buNone/>
            </a:pPr>
            <a:endParaRPr lang="en-GB" sz="1600"/>
          </a:p>
          <a:p>
            <a:pPr>
              <a:lnSpc>
                <a:spcPct val="80000"/>
              </a:lnSpc>
              <a:buFontTx/>
              <a:buNone/>
            </a:pPr>
            <a:r>
              <a:rPr lang="en-GB" sz="2400" b="1"/>
              <a:t>Water in:					Water out:</a:t>
            </a:r>
          </a:p>
          <a:p>
            <a:pPr>
              <a:lnSpc>
                <a:spcPct val="80000"/>
              </a:lnSpc>
              <a:buFontTx/>
              <a:buNone/>
            </a:pPr>
            <a:r>
              <a:rPr lang="en-GB" sz="2400"/>
              <a:t>● Drink					 ● Evaporation </a:t>
            </a:r>
          </a:p>
          <a:p>
            <a:pPr>
              <a:lnSpc>
                <a:spcPct val="80000"/>
              </a:lnSpc>
              <a:buFontTx/>
              <a:buNone/>
            </a:pPr>
            <a:r>
              <a:rPr lang="en-GB" sz="2400"/>
              <a:t>● Food 						Sweating	</a:t>
            </a:r>
          </a:p>
          <a:p>
            <a:pPr>
              <a:lnSpc>
                <a:spcPct val="80000"/>
              </a:lnSpc>
              <a:buFontTx/>
              <a:buNone/>
            </a:pPr>
            <a:r>
              <a:rPr lang="en-GB" sz="2400"/>
              <a:t>● Reactions in 					Breathing	</a:t>
            </a:r>
          </a:p>
          <a:p>
            <a:pPr>
              <a:lnSpc>
                <a:spcPct val="80000"/>
              </a:lnSpc>
              <a:buFontTx/>
              <a:buNone/>
            </a:pPr>
            <a:r>
              <a:rPr lang="en-GB" sz="2400"/>
              <a:t>	the body 					 ● Excretion</a:t>
            </a:r>
          </a:p>
          <a:p>
            <a:pPr>
              <a:lnSpc>
                <a:spcPct val="80000"/>
              </a:lnSpc>
              <a:buFontTx/>
              <a:buNone/>
            </a:pPr>
            <a:r>
              <a:rPr lang="en-GB" sz="2400"/>
              <a:t>								Urine </a:t>
            </a:r>
          </a:p>
          <a:p>
            <a:pPr>
              <a:lnSpc>
                <a:spcPct val="80000"/>
              </a:lnSpc>
              <a:buFontTx/>
              <a:buNone/>
            </a:pPr>
            <a:r>
              <a:rPr lang="en-GB" sz="2400"/>
              <a:t>								Faeces</a:t>
            </a:r>
          </a:p>
          <a:p>
            <a:pPr>
              <a:lnSpc>
                <a:spcPct val="80000"/>
              </a:lnSpc>
              <a:buFontTx/>
              <a:buNone/>
            </a:pPr>
            <a:r>
              <a:rPr lang="en-GB" sz="1600"/>
              <a:t>	 					 							 								</a:t>
            </a:r>
            <a:endParaRPr lang="en-US" sz="1600"/>
          </a:p>
        </p:txBody>
      </p:sp>
      <p:sp>
        <p:nvSpPr>
          <p:cNvPr id="32772" name="AutoShape 4"/>
          <p:cNvSpPr>
            <a:spLocks noChangeArrowheads="1"/>
          </p:cNvSpPr>
          <p:nvPr/>
        </p:nvSpPr>
        <p:spPr bwMode="auto">
          <a:xfrm>
            <a:off x="395288" y="2492375"/>
            <a:ext cx="2305050" cy="647700"/>
          </a:xfrm>
          <a:prstGeom prst="rightArrow">
            <a:avLst>
              <a:gd name="adj1" fmla="val 50000"/>
              <a:gd name="adj2" fmla="val 88971"/>
            </a:avLst>
          </a:prstGeom>
          <a:solidFill>
            <a:srgbClr val="3399FF"/>
          </a:solidFill>
          <a:ln w="9525">
            <a:noFill/>
            <a:miter lim="800000"/>
            <a:headEnd/>
            <a:tailEnd/>
          </a:ln>
          <a:effectLst/>
        </p:spPr>
        <p:txBody>
          <a:bodyPr wrap="none" anchor="ctr"/>
          <a:lstStyle/>
          <a:p>
            <a:endParaRPr lang="en-US"/>
          </a:p>
        </p:txBody>
      </p:sp>
      <p:sp>
        <p:nvSpPr>
          <p:cNvPr id="32773" name="AutoShape 5"/>
          <p:cNvSpPr>
            <a:spLocks noChangeArrowheads="1"/>
          </p:cNvSpPr>
          <p:nvPr/>
        </p:nvSpPr>
        <p:spPr bwMode="auto">
          <a:xfrm>
            <a:off x="5940425" y="2492375"/>
            <a:ext cx="2305050" cy="647700"/>
          </a:xfrm>
          <a:prstGeom prst="rightArrow">
            <a:avLst>
              <a:gd name="adj1" fmla="val 50000"/>
              <a:gd name="adj2" fmla="val 88971"/>
            </a:avLst>
          </a:prstGeom>
          <a:solidFill>
            <a:srgbClr val="3399FF"/>
          </a:solidFill>
          <a:ln w="9525">
            <a:noFill/>
            <a:miter lim="800000"/>
            <a:headEnd/>
            <a:tailEnd/>
          </a:ln>
          <a:effectLst/>
        </p:spPr>
        <p:txBody>
          <a:bodyPr wrap="none" anchor="ctr"/>
          <a:lstStyle/>
          <a:p>
            <a:endParaRPr lang="en-US"/>
          </a:p>
        </p:txBody>
      </p:sp>
      <p:pic>
        <p:nvPicPr>
          <p:cNvPr id="32774" name="Picture 6" descr="MPj04394390000[1]"/>
          <p:cNvPicPr>
            <a:picLocks noChangeAspect="1" noChangeArrowheads="1"/>
          </p:cNvPicPr>
          <p:nvPr/>
        </p:nvPicPr>
        <p:blipFill>
          <a:blip r:embed="rId2"/>
          <a:srcRect/>
          <a:stretch>
            <a:fillRect/>
          </a:stretch>
        </p:blipFill>
        <p:spPr bwMode="auto">
          <a:xfrm>
            <a:off x="2771775" y="2349500"/>
            <a:ext cx="2771775" cy="4149725"/>
          </a:xfrm>
          <a:prstGeom prst="rect">
            <a:avLst/>
          </a:prstGeom>
          <a:noFill/>
        </p:spPr>
      </p:pic>
      <p:sp>
        <p:nvSpPr>
          <p:cNvPr id="32775" name="AutoShape 7"/>
          <p:cNvSpPr>
            <a:spLocks noChangeArrowheads="1"/>
          </p:cNvSpPr>
          <p:nvPr/>
        </p:nvSpPr>
        <p:spPr bwMode="auto">
          <a:xfrm>
            <a:off x="2051050" y="1773238"/>
            <a:ext cx="4968875" cy="360362"/>
          </a:xfrm>
          <a:prstGeom prst="curvedDownArrow">
            <a:avLst>
              <a:gd name="adj1" fmla="val 275771"/>
              <a:gd name="adj2" fmla="val 551543"/>
              <a:gd name="adj3" fmla="val 33333"/>
            </a:avLst>
          </a:prstGeom>
          <a:solidFill>
            <a:srgbClr val="3399FF"/>
          </a:solidFill>
          <a:ln w="9525">
            <a:noFill/>
            <a:miter lim="800000"/>
            <a:headEnd/>
            <a:tailEnd/>
          </a:ln>
          <a:effectLst/>
        </p:spPr>
        <p:txBody>
          <a:bodyPr wrap="none" anchor="ctr"/>
          <a:lstStyle/>
          <a:p>
            <a:endParaRPr lang="en-US"/>
          </a:p>
        </p:txBody>
      </p:sp>
      <p:sp>
        <p:nvSpPr>
          <p:cNvPr id="32776" name="Text Box 8"/>
          <p:cNvSpPr txBox="1">
            <a:spLocks noChangeArrowheads="1"/>
          </p:cNvSpPr>
          <p:nvPr/>
        </p:nvSpPr>
        <p:spPr bwMode="auto">
          <a:xfrm>
            <a:off x="2195513" y="1268413"/>
            <a:ext cx="4176712" cy="457200"/>
          </a:xfrm>
          <a:prstGeom prst="rect">
            <a:avLst/>
          </a:prstGeom>
          <a:noFill/>
          <a:ln w="9525">
            <a:noFill/>
            <a:miter lim="800000"/>
            <a:headEnd/>
            <a:tailEnd/>
          </a:ln>
          <a:effectLst/>
        </p:spPr>
        <p:txBody>
          <a:bodyPr>
            <a:spAutoFit/>
          </a:bodyPr>
          <a:lstStyle/>
          <a:p>
            <a:pPr>
              <a:spcBef>
                <a:spcPct val="50000"/>
              </a:spcBef>
            </a:pPr>
            <a:r>
              <a:rPr lang="en-GB" sz="2400">
                <a:latin typeface="Century Gothic" pitchFamily="34" charset="0"/>
              </a:rPr>
              <a:t>Weather or temperature</a:t>
            </a:r>
            <a:endParaRPr lang="en-US" sz="2400">
              <a:latin typeface="Century Gothic"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2800" b="1"/>
              <a:t>Getting the fluid balance right</a:t>
            </a:r>
            <a:endParaRPr lang="en-US" sz="2800" b="1"/>
          </a:p>
        </p:txBody>
      </p:sp>
      <p:sp>
        <p:nvSpPr>
          <p:cNvPr id="5123" name="Rectangle 3"/>
          <p:cNvSpPr>
            <a:spLocks noGrp="1" noChangeArrowheads="1"/>
          </p:cNvSpPr>
          <p:nvPr>
            <p:ph type="body" idx="1"/>
          </p:nvPr>
        </p:nvSpPr>
        <p:spPr>
          <a:xfrm>
            <a:off x="0" y="1600200"/>
            <a:ext cx="8964613" cy="4525963"/>
          </a:xfrm>
        </p:spPr>
        <p:txBody>
          <a:bodyPr/>
          <a:lstStyle/>
          <a:p>
            <a:pPr>
              <a:buFontTx/>
              <a:buNone/>
            </a:pPr>
            <a:r>
              <a:rPr lang="en-GB" sz="2400"/>
              <a:t>	When not enough fluid is consumed the body becomes dehydrated and this can cause constipation.</a:t>
            </a:r>
          </a:p>
          <a:p>
            <a:pPr>
              <a:buFontTx/>
              <a:buNone/>
            </a:pPr>
            <a:endParaRPr lang="en-GB" sz="2400"/>
          </a:p>
          <a:p>
            <a:pPr>
              <a:buFontTx/>
              <a:buNone/>
            </a:pPr>
            <a:r>
              <a:rPr lang="en-GB" sz="2400"/>
              <a:t>	Mild symptoms of dehydration can include headaches and fatigue.</a:t>
            </a:r>
          </a:p>
          <a:p>
            <a:pPr>
              <a:buFontTx/>
              <a:buNone/>
            </a:pPr>
            <a:endParaRPr lang="en-GB" sz="2400"/>
          </a:p>
          <a:p>
            <a:pPr>
              <a:buFontTx/>
              <a:buNone/>
            </a:pPr>
            <a:r>
              <a:rPr lang="en-GB" sz="2400"/>
              <a:t>	Dehydration can cause death in extreme cases.</a:t>
            </a:r>
            <a:endParaRPr lang="en-US" sz="2400"/>
          </a:p>
        </p:txBody>
      </p:sp>
      <p:pic>
        <p:nvPicPr>
          <p:cNvPr id="5125" name="Picture 5" descr="MPj03863410000[1]"/>
          <p:cNvPicPr>
            <a:picLocks noChangeAspect="1" noChangeArrowheads="1"/>
          </p:cNvPicPr>
          <p:nvPr/>
        </p:nvPicPr>
        <p:blipFill>
          <a:blip r:embed="rId2"/>
          <a:srcRect/>
          <a:stretch>
            <a:fillRect/>
          </a:stretch>
        </p:blipFill>
        <p:spPr bwMode="auto">
          <a:xfrm>
            <a:off x="7878763" y="4941888"/>
            <a:ext cx="1265237" cy="191611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0825" y="274638"/>
            <a:ext cx="8435975" cy="1143000"/>
          </a:xfrm>
        </p:spPr>
        <p:txBody>
          <a:bodyPr/>
          <a:lstStyle/>
          <a:p>
            <a:r>
              <a:rPr lang="en-GB" sz="2800" b="1"/>
              <a:t>Getting the fluid balance right</a:t>
            </a:r>
            <a:endParaRPr lang="en-US" sz="2800" b="1"/>
          </a:p>
        </p:txBody>
      </p:sp>
      <p:sp>
        <p:nvSpPr>
          <p:cNvPr id="34819" name="Rectangle 3"/>
          <p:cNvSpPr>
            <a:spLocks noGrp="1" noChangeArrowheads="1"/>
          </p:cNvSpPr>
          <p:nvPr>
            <p:ph type="body" idx="1"/>
          </p:nvPr>
        </p:nvSpPr>
        <p:spPr>
          <a:xfrm>
            <a:off x="0" y="1268413"/>
            <a:ext cx="8686800" cy="5329237"/>
          </a:xfrm>
        </p:spPr>
        <p:txBody>
          <a:bodyPr/>
          <a:lstStyle/>
          <a:p>
            <a:pPr>
              <a:buFontTx/>
              <a:buNone/>
            </a:pPr>
            <a:r>
              <a:rPr lang="en-GB" sz="2400"/>
              <a:t>	Drinking too much water can also be dangerous. If someone drinks too much water too quickly, the concentration of sodium ions in the blood can become too low and cause brain swelling, headaches, confusion, vomiting and even death.</a:t>
            </a:r>
          </a:p>
          <a:p>
            <a:pPr>
              <a:buFontTx/>
              <a:buNone/>
            </a:pPr>
            <a:endParaRPr lang="en-GB" sz="2400"/>
          </a:p>
          <a:p>
            <a:pPr>
              <a:buFontTx/>
              <a:buNone/>
            </a:pPr>
            <a:r>
              <a:rPr lang="en-GB" sz="2400"/>
              <a:t>	Such over consumption is often associated with athletes because they have large fluid requirements.</a:t>
            </a:r>
          </a:p>
          <a:p>
            <a:pPr>
              <a:buFontTx/>
              <a:buNone/>
            </a:pPr>
            <a:endParaRPr lang="en-GB" sz="2400"/>
          </a:p>
          <a:p>
            <a:pPr>
              <a:buFontTx/>
              <a:buNone/>
            </a:pPr>
            <a:r>
              <a:rPr lang="en-GB" sz="2400"/>
              <a:t>	Athletes need electrolytes to balance the water. Isotonic drinks are more suitable in this case, and will replenish water and carbohydrate stores.</a:t>
            </a:r>
            <a:endParaRPr lang="en-US"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z="2800" b="1"/>
              <a:t>Learning objectives</a:t>
            </a:r>
            <a:endParaRPr lang="en-US" sz="2800" b="1"/>
          </a:p>
        </p:txBody>
      </p:sp>
      <p:sp>
        <p:nvSpPr>
          <p:cNvPr id="16387" name="Rectangle 3"/>
          <p:cNvSpPr>
            <a:spLocks noGrp="1" noChangeArrowheads="1"/>
          </p:cNvSpPr>
          <p:nvPr>
            <p:ph type="body" idx="1"/>
          </p:nvPr>
        </p:nvSpPr>
        <p:spPr>
          <a:xfrm>
            <a:off x="457200" y="1600200"/>
            <a:ext cx="8229600" cy="3197225"/>
          </a:xfrm>
        </p:spPr>
        <p:txBody>
          <a:bodyPr/>
          <a:lstStyle/>
          <a:p>
            <a:pPr>
              <a:lnSpc>
                <a:spcPct val="80000"/>
              </a:lnSpc>
            </a:pPr>
            <a:r>
              <a:rPr lang="en-GB" sz="2400"/>
              <a:t>To know the sources and functions of dietary fibre (Non starch polysaccharides).</a:t>
            </a:r>
          </a:p>
          <a:p>
            <a:pPr>
              <a:lnSpc>
                <a:spcPct val="80000"/>
              </a:lnSpc>
            </a:pPr>
            <a:endParaRPr lang="en-GB" sz="2400"/>
          </a:p>
          <a:p>
            <a:pPr>
              <a:lnSpc>
                <a:spcPct val="80000"/>
              </a:lnSpc>
            </a:pPr>
            <a:r>
              <a:rPr lang="en-GB" sz="2400"/>
              <a:t>To understand the health benefits of dietary fibre.</a:t>
            </a:r>
          </a:p>
          <a:p>
            <a:pPr>
              <a:lnSpc>
                <a:spcPct val="80000"/>
              </a:lnSpc>
            </a:pPr>
            <a:endParaRPr lang="en-GB" sz="2400"/>
          </a:p>
          <a:p>
            <a:pPr>
              <a:lnSpc>
                <a:spcPct val="80000"/>
              </a:lnSpc>
            </a:pPr>
            <a:r>
              <a:rPr lang="en-GB" sz="2400"/>
              <a:t>To know the sources and functions of water.</a:t>
            </a:r>
          </a:p>
          <a:p>
            <a:pPr>
              <a:lnSpc>
                <a:spcPct val="80000"/>
              </a:lnSpc>
            </a:pPr>
            <a:endParaRPr lang="en-GB" sz="2400"/>
          </a:p>
          <a:p>
            <a:pPr>
              <a:lnSpc>
                <a:spcPct val="80000"/>
              </a:lnSpc>
            </a:pPr>
            <a:r>
              <a:rPr lang="en-GB" sz="2400"/>
              <a:t>To understand the principles of fluid balance.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GB"/>
          </a:p>
        </p:txBody>
      </p:sp>
      <p:sp>
        <p:nvSpPr>
          <p:cNvPr id="15363" name="Rectangle 3"/>
          <p:cNvSpPr>
            <a:spLocks noGrp="1" noChangeArrowheads="1"/>
          </p:cNvSpPr>
          <p:nvPr>
            <p:ph type="body" idx="1"/>
          </p:nvPr>
        </p:nvSpPr>
        <p:spPr/>
        <p:txBody>
          <a:bodyPr/>
          <a:lstStyle/>
          <a:p>
            <a:endParaRPr lang="en-GB"/>
          </a:p>
        </p:txBody>
      </p:sp>
      <p:sp>
        <p:nvSpPr>
          <p:cNvPr id="15364" name="Rectangle 4"/>
          <p:cNvSpPr>
            <a:spLocks noChangeArrowheads="1"/>
          </p:cNvSpPr>
          <p:nvPr/>
        </p:nvSpPr>
        <p:spPr bwMode="auto">
          <a:xfrm>
            <a:off x="395288" y="2924175"/>
            <a:ext cx="8447087" cy="1009650"/>
          </a:xfrm>
          <a:prstGeom prst="rect">
            <a:avLst/>
          </a:prstGeom>
          <a:solidFill>
            <a:srgbClr val="3399FF"/>
          </a:solidFill>
          <a:ln w="9525">
            <a:noFill/>
            <a:miter lim="800000"/>
            <a:headEnd/>
            <a:tailEnd/>
          </a:ln>
          <a:effectLst/>
        </p:spPr>
        <p:txBody>
          <a:bodyPr anchor="ctr"/>
          <a:lstStyle/>
          <a:p>
            <a:pPr algn="ctr"/>
            <a:r>
              <a:rPr lang="en-GB" sz="2800" b="1">
                <a:solidFill>
                  <a:schemeClr val="bg1"/>
                </a:solidFill>
                <a:latin typeface="Century Gothic" pitchFamily="34" charset="0"/>
              </a:rPr>
              <a:t>For more information visit </a:t>
            </a:r>
            <a:br>
              <a:rPr lang="en-GB" sz="2800" b="1">
                <a:solidFill>
                  <a:schemeClr val="bg1"/>
                </a:solidFill>
                <a:latin typeface="Century Gothic" pitchFamily="34" charset="0"/>
              </a:rPr>
            </a:br>
            <a:r>
              <a:rPr lang="en-GB" sz="1200" b="1">
                <a:solidFill>
                  <a:schemeClr val="bg1"/>
                </a:solidFill>
                <a:latin typeface="Century Gothic" pitchFamily="34" charset="0"/>
              </a:rPr>
              <a:t/>
            </a:r>
            <a:br>
              <a:rPr lang="en-GB" sz="1200" b="1">
                <a:solidFill>
                  <a:schemeClr val="bg1"/>
                </a:solidFill>
                <a:latin typeface="Century Gothic" pitchFamily="34" charset="0"/>
              </a:rPr>
            </a:br>
            <a:r>
              <a:rPr lang="en-GB" sz="2800" b="1">
                <a:solidFill>
                  <a:schemeClr val="bg1"/>
                </a:solidFill>
                <a:latin typeface="Century Gothic" pitchFamily="34" charset="0"/>
              </a:rPr>
              <a:t>www.foodafactoflife.org.uk</a:t>
            </a:r>
            <a:endParaRPr lang="en-US" sz="2800" b="1">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z="2800" b="1"/>
              <a:t>Learning objectives</a:t>
            </a:r>
            <a:endParaRPr lang="en-US" sz="2800" b="1"/>
          </a:p>
        </p:txBody>
      </p:sp>
      <p:sp>
        <p:nvSpPr>
          <p:cNvPr id="17411" name="Rectangle 3"/>
          <p:cNvSpPr>
            <a:spLocks noGrp="1" noChangeArrowheads="1"/>
          </p:cNvSpPr>
          <p:nvPr>
            <p:ph type="body" idx="1"/>
          </p:nvPr>
        </p:nvSpPr>
        <p:spPr/>
        <p:txBody>
          <a:bodyPr/>
          <a:lstStyle/>
          <a:p>
            <a:r>
              <a:rPr lang="en-GB" sz="2400"/>
              <a:t>To know the functions and sources of dietary fibre (Non starch polysaccharides).</a:t>
            </a:r>
          </a:p>
          <a:p>
            <a:endParaRPr lang="en-GB" sz="2400"/>
          </a:p>
          <a:p>
            <a:r>
              <a:rPr lang="en-GB" sz="2400"/>
              <a:t>To understand the health benefits of dietary fibre.</a:t>
            </a:r>
          </a:p>
          <a:p>
            <a:endParaRPr lang="en-GB" sz="2400"/>
          </a:p>
          <a:p>
            <a:r>
              <a:rPr lang="en-GB" sz="2400"/>
              <a:t>To know the functions and sources of water.</a:t>
            </a:r>
          </a:p>
          <a:p>
            <a:endParaRPr lang="en-GB" sz="2400"/>
          </a:p>
          <a:p>
            <a:r>
              <a:rPr lang="en-GB" sz="2400"/>
              <a:t>To understand the principles of fluid balance.</a:t>
            </a:r>
          </a:p>
          <a:p>
            <a:pPr>
              <a:buFontTx/>
              <a:buNone/>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z="2800" b="1"/>
              <a:t>Dietary fibre</a:t>
            </a:r>
            <a:endParaRPr lang="en-US" sz="2800" b="1"/>
          </a:p>
        </p:txBody>
      </p:sp>
      <p:sp>
        <p:nvSpPr>
          <p:cNvPr id="22531" name="Rectangle 3"/>
          <p:cNvSpPr>
            <a:spLocks noGrp="1" noChangeArrowheads="1"/>
          </p:cNvSpPr>
          <p:nvPr>
            <p:ph type="body" idx="1"/>
          </p:nvPr>
        </p:nvSpPr>
        <p:spPr>
          <a:xfrm>
            <a:off x="0" y="1412875"/>
            <a:ext cx="8686800" cy="4713288"/>
          </a:xfrm>
        </p:spPr>
        <p:txBody>
          <a:bodyPr/>
          <a:lstStyle/>
          <a:p>
            <a:pPr>
              <a:buFontTx/>
              <a:buNone/>
            </a:pPr>
            <a:r>
              <a:rPr lang="en-GB" sz="2400"/>
              <a:t>	Dietary fibre is not a nutrient, but is essential for health. It is made up of a number of complex carbohydrates called non-starch polysaccharides (NSP). This includes cellulose and pectin.</a:t>
            </a:r>
          </a:p>
          <a:p>
            <a:pPr>
              <a:buFontTx/>
              <a:buNone/>
            </a:pPr>
            <a:endParaRPr lang="en-GB" sz="2400"/>
          </a:p>
          <a:p>
            <a:pPr>
              <a:buFontTx/>
              <a:buNone/>
            </a:pPr>
            <a:r>
              <a:rPr lang="en-GB" sz="2400"/>
              <a:t>	Dietary fibre cannot be broken down by digestive enzymes, although micro-organisms that line the large intestine are able to digest some of the dietary fibre.</a:t>
            </a:r>
          </a:p>
          <a:p>
            <a:pPr>
              <a:buFontTx/>
              <a:buNone/>
            </a:pPr>
            <a:endParaRPr lang="en-GB" sz="2400"/>
          </a:p>
          <a:p>
            <a:pPr>
              <a:buFontTx/>
              <a:buNone/>
            </a:pPr>
            <a:r>
              <a:rPr lang="en-GB" sz="2400"/>
              <a:t>	</a:t>
            </a:r>
            <a:r>
              <a:rPr lang="en-US" sz="2400"/>
              <a:t>Dietary fibre is only found in the cell walls of plants. Foods such as meat, fish and dairy products do not contain any dietary fibre.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z="2800" b="1"/>
              <a:t>Types of dietary fibre</a:t>
            </a:r>
            <a:endParaRPr lang="en-US" sz="2800" b="1"/>
          </a:p>
        </p:txBody>
      </p:sp>
      <p:sp>
        <p:nvSpPr>
          <p:cNvPr id="27651" name="Rectangle 3"/>
          <p:cNvSpPr>
            <a:spLocks noGrp="1" noChangeArrowheads="1"/>
          </p:cNvSpPr>
          <p:nvPr>
            <p:ph type="body" idx="1"/>
          </p:nvPr>
        </p:nvSpPr>
        <p:spPr>
          <a:xfrm>
            <a:off x="0" y="1600200"/>
            <a:ext cx="8686800" cy="4525963"/>
          </a:xfrm>
        </p:spPr>
        <p:txBody>
          <a:bodyPr/>
          <a:lstStyle/>
          <a:p>
            <a:pPr>
              <a:buFontTx/>
              <a:buNone/>
            </a:pPr>
            <a:r>
              <a:rPr lang="en-US" sz="2400"/>
              <a:t>	There are two types of dietary fibre: </a:t>
            </a:r>
          </a:p>
          <a:p>
            <a:pPr>
              <a:buFontTx/>
              <a:buNone/>
            </a:pPr>
            <a:endParaRPr lang="en-US" sz="2400"/>
          </a:p>
          <a:p>
            <a:pPr>
              <a:buFontTx/>
              <a:buNone/>
            </a:pPr>
            <a:r>
              <a:rPr lang="en-US" sz="2400"/>
              <a:t>			1) soluble</a:t>
            </a:r>
          </a:p>
          <a:p>
            <a:pPr>
              <a:buFontTx/>
              <a:buNone/>
            </a:pPr>
            <a:endParaRPr lang="en-US" sz="2400"/>
          </a:p>
          <a:p>
            <a:pPr>
              <a:buFontTx/>
              <a:buNone/>
            </a:pPr>
            <a:r>
              <a:rPr lang="en-US" sz="2400"/>
              <a:t>			2) insoluble</a:t>
            </a:r>
          </a:p>
          <a:p>
            <a:pPr>
              <a:buFontTx/>
              <a:buNone/>
            </a:pPr>
            <a:endParaRPr lang="en-GB" sz="2400"/>
          </a:p>
          <a:p>
            <a:pPr>
              <a:buFontTx/>
              <a:buNone/>
            </a:pPr>
            <a:r>
              <a:rPr lang="en-GB" sz="2400"/>
              <a:t>	Both types of dietary fibre need to be consumed for good health because they have different properties and benefits.</a:t>
            </a:r>
            <a:endParaRPr lang="en-US" sz="2400"/>
          </a:p>
          <a:p>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sz="2800" b="1"/>
              <a:t>Soluble dietary fibre</a:t>
            </a:r>
            <a:endParaRPr lang="en-US" sz="2800" b="1"/>
          </a:p>
        </p:txBody>
      </p:sp>
      <p:sp>
        <p:nvSpPr>
          <p:cNvPr id="6147" name="Rectangle 3"/>
          <p:cNvSpPr>
            <a:spLocks noGrp="1" noChangeArrowheads="1"/>
          </p:cNvSpPr>
          <p:nvPr>
            <p:ph type="body" idx="1"/>
          </p:nvPr>
        </p:nvSpPr>
        <p:spPr>
          <a:xfrm>
            <a:off x="0" y="1600200"/>
            <a:ext cx="8686800" cy="4525963"/>
          </a:xfrm>
        </p:spPr>
        <p:txBody>
          <a:bodyPr/>
          <a:lstStyle/>
          <a:p>
            <a:pPr>
              <a:lnSpc>
                <a:spcPct val="80000"/>
              </a:lnSpc>
              <a:buFontTx/>
              <a:buNone/>
            </a:pPr>
            <a:r>
              <a:rPr lang="en-GB" sz="2400" b="1"/>
              <a:t>	</a:t>
            </a:r>
            <a:r>
              <a:rPr lang="en-GB" sz="2400"/>
              <a:t>Soluble dietary fibre may help to reduce blood cholesterol levels.</a:t>
            </a:r>
          </a:p>
          <a:p>
            <a:pPr>
              <a:lnSpc>
                <a:spcPct val="80000"/>
              </a:lnSpc>
              <a:buFontTx/>
              <a:buNone/>
            </a:pPr>
            <a:endParaRPr lang="en-GB" sz="2400"/>
          </a:p>
          <a:p>
            <a:pPr>
              <a:lnSpc>
                <a:spcPct val="80000"/>
              </a:lnSpc>
              <a:buFontTx/>
              <a:buNone/>
            </a:pPr>
            <a:r>
              <a:rPr lang="en-GB" sz="2400"/>
              <a:t>	This type of dietary fibre has also been thought to </a:t>
            </a:r>
            <a:r>
              <a:rPr lang="en-US" sz="2400"/>
              <a:t>slow down the digestion of carbohydrate in sugars and starches, which results in better glucose metabolism. </a:t>
            </a:r>
          </a:p>
          <a:p>
            <a:pPr>
              <a:lnSpc>
                <a:spcPct val="80000"/>
              </a:lnSpc>
              <a:buFontTx/>
              <a:buNone/>
            </a:pPr>
            <a:r>
              <a:rPr lang="en-US" sz="2400"/>
              <a:t>	</a:t>
            </a:r>
            <a:endParaRPr lang="en-GB" sz="2400"/>
          </a:p>
          <a:p>
            <a:pPr>
              <a:lnSpc>
                <a:spcPct val="80000"/>
              </a:lnSpc>
              <a:buFontTx/>
              <a:buNone/>
            </a:pPr>
            <a:r>
              <a:rPr lang="en-GB" sz="2400"/>
              <a:t>	Good food sources include bran products,</a:t>
            </a:r>
            <a:r>
              <a:rPr lang="en-US" sz="2400"/>
              <a:t> </a:t>
            </a:r>
            <a:r>
              <a:rPr lang="en-GB" sz="2400"/>
              <a:t>oats, beans, lentils, fruit and vegetables. </a:t>
            </a:r>
            <a:endParaRPr lang="en-US" sz="2400"/>
          </a:p>
          <a:p>
            <a:pPr>
              <a:lnSpc>
                <a:spcPct val="80000"/>
              </a:lnSpc>
              <a:buFontTx/>
              <a:buNone/>
            </a:pPr>
            <a:r>
              <a:rPr lang="en-US" sz="2400"/>
              <a:t> </a:t>
            </a:r>
          </a:p>
        </p:txBody>
      </p:sp>
      <p:pic>
        <p:nvPicPr>
          <p:cNvPr id="6149" name="Picture 5" descr="MPj04088710000[1]"/>
          <p:cNvPicPr>
            <a:picLocks noChangeAspect="1" noChangeArrowheads="1"/>
          </p:cNvPicPr>
          <p:nvPr/>
        </p:nvPicPr>
        <p:blipFill>
          <a:blip r:embed="rId2"/>
          <a:srcRect/>
          <a:stretch>
            <a:fillRect/>
          </a:stretch>
        </p:blipFill>
        <p:spPr bwMode="auto">
          <a:xfrm>
            <a:off x="6948488" y="4652963"/>
            <a:ext cx="1976437" cy="19764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2800" b="1"/>
              <a:t>Insoluble dietary fibre</a:t>
            </a:r>
            <a:endParaRPr lang="en-US" sz="2800" b="1"/>
          </a:p>
        </p:txBody>
      </p:sp>
      <p:sp>
        <p:nvSpPr>
          <p:cNvPr id="21507" name="Rectangle 3"/>
          <p:cNvSpPr>
            <a:spLocks noGrp="1" noChangeArrowheads="1"/>
          </p:cNvSpPr>
          <p:nvPr>
            <p:ph type="body" idx="1"/>
          </p:nvPr>
        </p:nvSpPr>
        <p:spPr>
          <a:xfrm>
            <a:off x="0" y="1600200"/>
            <a:ext cx="8686800" cy="4997450"/>
          </a:xfrm>
        </p:spPr>
        <p:txBody>
          <a:bodyPr/>
          <a:lstStyle/>
          <a:p>
            <a:pPr>
              <a:lnSpc>
                <a:spcPct val="80000"/>
              </a:lnSpc>
              <a:buFontTx/>
              <a:buNone/>
            </a:pPr>
            <a:r>
              <a:rPr lang="en-GB" sz="2400"/>
              <a:t>	Insoluble dietary fibre binds with water in the intestine and helps remove waste from the body.</a:t>
            </a:r>
          </a:p>
          <a:p>
            <a:pPr>
              <a:lnSpc>
                <a:spcPct val="80000"/>
              </a:lnSpc>
              <a:buFontTx/>
              <a:buNone/>
            </a:pPr>
            <a:endParaRPr lang="en-GB" sz="2400"/>
          </a:p>
          <a:p>
            <a:pPr>
              <a:lnSpc>
                <a:spcPct val="80000"/>
              </a:lnSpc>
              <a:buFontTx/>
              <a:buNone/>
            </a:pPr>
            <a:r>
              <a:rPr lang="en-GB" sz="2400"/>
              <a:t>	This type of dietary fibre is known to help prevent constipation. </a:t>
            </a:r>
          </a:p>
          <a:p>
            <a:pPr>
              <a:lnSpc>
                <a:spcPct val="80000"/>
              </a:lnSpc>
              <a:buFontTx/>
              <a:buNone/>
            </a:pPr>
            <a:endParaRPr lang="en-GB" sz="2400"/>
          </a:p>
          <a:p>
            <a:pPr>
              <a:lnSpc>
                <a:spcPct val="80000"/>
              </a:lnSpc>
              <a:buFontTx/>
              <a:buNone/>
            </a:pPr>
            <a:r>
              <a:rPr lang="en-GB" sz="2400"/>
              <a:t>	Some researchers suggest it may also help prevent </a:t>
            </a:r>
            <a:r>
              <a:rPr lang="en-US" sz="2400"/>
              <a:t>haemorrhoids (piles), diverticular disease, polyps and cancer of the colon or large intestine. </a:t>
            </a:r>
            <a:endParaRPr lang="en-GB" sz="2400"/>
          </a:p>
          <a:p>
            <a:pPr>
              <a:lnSpc>
                <a:spcPct val="80000"/>
              </a:lnSpc>
              <a:buFontTx/>
              <a:buNone/>
            </a:pPr>
            <a:endParaRPr lang="en-GB" sz="2400"/>
          </a:p>
          <a:p>
            <a:pPr>
              <a:lnSpc>
                <a:spcPct val="80000"/>
              </a:lnSpc>
              <a:buFontTx/>
              <a:buNone/>
            </a:pPr>
            <a:r>
              <a:rPr lang="en-US" sz="2400"/>
              <a:t>	Insoluble fibre is found in wholegrain cereals and vegetables, e.g. bran and carrots.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z="2800" b="1"/>
              <a:t>Water </a:t>
            </a:r>
            <a:endParaRPr lang="en-US" sz="2800" b="1"/>
          </a:p>
        </p:txBody>
      </p:sp>
      <p:sp>
        <p:nvSpPr>
          <p:cNvPr id="3075" name="Rectangle 3"/>
          <p:cNvSpPr>
            <a:spLocks noGrp="1" noChangeArrowheads="1"/>
          </p:cNvSpPr>
          <p:nvPr>
            <p:ph type="body" idx="1"/>
          </p:nvPr>
        </p:nvSpPr>
        <p:spPr>
          <a:xfrm>
            <a:off x="0" y="1412875"/>
            <a:ext cx="8686800" cy="4713288"/>
          </a:xfrm>
        </p:spPr>
        <p:txBody>
          <a:bodyPr/>
          <a:lstStyle/>
          <a:p>
            <a:pPr>
              <a:lnSpc>
                <a:spcPct val="90000"/>
              </a:lnSpc>
              <a:buFontTx/>
              <a:buNone/>
            </a:pPr>
            <a:r>
              <a:rPr lang="en-GB" sz="2400"/>
              <a:t>	Water molecules consist of two atoms of hydrogen and one atom of oxygen (H</a:t>
            </a:r>
            <a:r>
              <a:rPr lang="en-GB" sz="2400" baseline="-25000"/>
              <a:t>2</a:t>
            </a:r>
            <a:r>
              <a:rPr lang="en-GB" sz="2400"/>
              <a:t>O).</a:t>
            </a:r>
          </a:p>
          <a:p>
            <a:pPr>
              <a:lnSpc>
                <a:spcPct val="90000"/>
              </a:lnSpc>
              <a:buFontTx/>
              <a:buNone/>
            </a:pPr>
            <a:endParaRPr lang="en-GB" sz="2400"/>
          </a:p>
          <a:p>
            <a:pPr>
              <a:lnSpc>
                <a:spcPct val="90000"/>
              </a:lnSpc>
              <a:buFontTx/>
              <a:buNone/>
            </a:pPr>
            <a:r>
              <a:rPr lang="en-GB" sz="2400"/>
              <a:t>	Although water is not a nutrient, we do need it to survive. </a:t>
            </a:r>
          </a:p>
          <a:p>
            <a:pPr>
              <a:lnSpc>
                <a:spcPct val="90000"/>
              </a:lnSpc>
              <a:buFontTx/>
              <a:buNone/>
            </a:pPr>
            <a:endParaRPr lang="en-GB" sz="2400"/>
          </a:p>
          <a:p>
            <a:pPr>
              <a:lnSpc>
                <a:spcPct val="90000"/>
              </a:lnSpc>
              <a:buFontTx/>
              <a:buNone/>
            </a:pPr>
            <a:r>
              <a:rPr lang="en-GB" sz="2400"/>
              <a:t>	Without water a person would not survive more than a few days.</a:t>
            </a:r>
          </a:p>
          <a:p>
            <a:pPr>
              <a:lnSpc>
                <a:spcPct val="90000"/>
              </a:lnSpc>
              <a:buFontTx/>
              <a:buNone/>
            </a:pPr>
            <a:endParaRPr lang="en-GB" sz="2400"/>
          </a:p>
          <a:p>
            <a:pPr>
              <a:lnSpc>
                <a:spcPct val="90000"/>
              </a:lnSpc>
              <a:buFontTx/>
              <a:buNone/>
            </a:pPr>
            <a:r>
              <a:rPr lang="en-GB" sz="2400"/>
              <a:t>	The body is made up of over 75% water. </a:t>
            </a:r>
          </a:p>
          <a:p>
            <a:pPr>
              <a:lnSpc>
                <a:spcPct val="90000"/>
              </a:lnSpc>
              <a:buFontTx/>
              <a:buNone/>
            </a:pPr>
            <a:endParaRPr lang="en-GB" sz="2400"/>
          </a:p>
          <a:p>
            <a:pPr>
              <a:lnSpc>
                <a:spcPct val="90000"/>
              </a:lnSpc>
              <a:buFontTx/>
              <a:buNone/>
            </a:pPr>
            <a:r>
              <a:rPr lang="en-GB" sz="2400"/>
              <a:t>	Water is vital for health. </a:t>
            </a: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sz="2800" b="1"/>
              <a:t>Functions of water</a:t>
            </a:r>
            <a:endParaRPr lang="en-US" sz="2800" b="1"/>
          </a:p>
        </p:txBody>
      </p:sp>
      <p:sp>
        <p:nvSpPr>
          <p:cNvPr id="40963" name="Rectangle 3"/>
          <p:cNvSpPr>
            <a:spLocks noGrp="1" noChangeArrowheads="1"/>
          </p:cNvSpPr>
          <p:nvPr>
            <p:ph type="body" idx="1"/>
          </p:nvPr>
        </p:nvSpPr>
        <p:spPr/>
        <p:txBody>
          <a:bodyPr/>
          <a:lstStyle/>
          <a:p>
            <a:pPr>
              <a:buFontTx/>
              <a:buNone/>
            </a:pPr>
            <a:r>
              <a:rPr lang="en-GB" sz="2400" dirty="0"/>
              <a:t>Water has many functions in the body:</a:t>
            </a:r>
          </a:p>
          <a:p>
            <a:pPr>
              <a:buFontTx/>
              <a:buNone/>
            </a:pPr>
            <a:endParaRPr lang="en-GB" sz="2400" dirty="0"/>
          </a:p>
          <a:p>
            <a:pPr>
              <a:lnSpc>
                <a:spcPct val="150000"/>
              </a:lnSpc>
              <a:buBlip>
                <a:blip r:embed="rId2"/>
              </a:buBlip>
            </a:pPr>
            <a:r>
              <a:rPr lang="en-GB" sz="2400" dirty="0"/>
              <a:t>production of body fluids (sweat, saliva, urine</a:t>
            </a:r>
            <a:r>
              <a:rPr lang="en-GB" sz="2400" dirty="0" smtClean="0"/>
              <a:t>);</a:t>
            </a:r>
          </a:p>
          <a:p>
            <a:pPr>
              <a:lnSpc>
                <a:spcPct val="150000"/>
              </a:lnSpc>
              <a:buBlip>
                <a:blip r:embed="rId2"/>
              </a:buBlip>
            </a:pPr>
            <a:r>
              <a:rPr lang="en-GB" sz="2400" dirty="0" smtClean="0"/>
              <a:t>removal </a:t>
            </a:r>
            <a:r>
              <a:rPr lang="en-GB" sz="2400" dirty="0"/>
              <a:t>of waste </a:t>
            </a:r>
            <a:r>
              <a:rPr lang="en-GB" sz="2400" dirty="0" smtClean="0"/>
              <a:t>products;</a:t>
            </a:r>
          </a:p>
          <a:p>
            <a:pPr>
              <a:lnSpc>
                <a:spcPct val="150000"/>
              </a:lnSpc>
              <a:buBlip>
                <a:blip r:embed="rId2"/>
              </a:buBlip>
            </a:pPr>
            <a:r>
              <a:rPr lang="en-GB" sz="2400" dirty="0" smtClean="0"/>
              <a:t>absorption </a:t>
            </a:r>
            <a:r>
              <a:rPr lang="en-GB" sz="2400" dirty="0"/>
              <a:t>of water soluble </a:t>
            </a:r>
            <a:r>
              <a:rPr lang="en-GB" sz="2400" dirty="0" smtClean="0"/>
              <a:t>nutrients;</a:t>
            </a:r>
          </a:p>
          <a:p>
            <a:pPr>
              <a:lnSpc>
                <a:spcPct val="150000"/>
              </a:lnSpc>
              <a:buBlip>
                <a:blip r:embed="rId2"/>
              </a:buBlip>
            </a:pPr>
            <a:r>
              <a:rPr lang="en-GB" sz="2400" dirty="0" smtClean="0"/>
              <a:t>lubrication </a:t>
            </a:r>
            <a:r>
              <a:rPr lang="en-GB" sz="2400" dirty="0"/>
              <a:t>of the joints and </a:t>
            </a:r>
            <a:r>
              <a:rPr lang="en-GB" sz="2400" dirty="0" smtClean="0"/>
              <a:t>eyes;</a:t>
            </a:r>
          </a:p>
          <a:p>
            <a:pPr>
              <a:lnSpc>
                <a:spcPct val="150000"/>
              </a:lnSpc>
              <a:buBlip>
                <a:blip r:embed="rId2"/>
              </a:buBlip>
            </a:pPr>
            <a:r>
              <a:rPr lang="en-GB" sz="2400" dirty="0" smtClean="0"/>
              <a:t>regulation </a:t>
            </a:r>
            <a:r>
              <a:rPr lang="en-GB" sz="2400" dirty="0"/>
              <a:t>of body temperature.</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MPj04364980000[1]"/>
          <p:cNvPicPr>
            <a:picLocks noChangeAspect="1" noChangeArrowheads="1"/>
          </p:cNvPicPr>
          <p:nvPr/>
        </p:nvPicPr>
        <p:blipFill>
          <a:blip r:embed="rId2"/>
          <a:srcRect/>
          <a:stretch>
            <a:fillRect/>
          </a:stretch>
        </p:blipFill>
        <p:spPr bwMode="auto">
          <a:xfrm>
            <a:off x="7715250" y="2276475"/>
            <a:ext cx="1428750" cy="2133600"/>
          </a:xfrm>
          <a:prstGeom prst="rect">
            <a:avLst/>
          </a:prstGeom>
          <a:noFill/>
        </p:spPr>
      </p:pic>
      <p:sp>
        <p:nvSpPr>
          <p:cNvPr id="44034" name="Rectangle 2"/>
          <p:cNvSpPr>
            <a:spLocks noGrp="1" noChangeArrowheads="1"/>
          </p:cNvSpPr>
          <p:nvPr>
            <p:ph type="title"/>
          </p:nvPr>
        </p:nvSpPr>
        <p:spPr/>
        <p:txBody>
          <a:bodyPr/>
          <a:lstStyle/>
          <a:p>
            <a:r>
              <a:rPr lang="en-GB" sz="2800" b="1"/>
              <a:t>Fluid from foods</a:t>
            </a:r>
            <a:endParaRPr lang="en-US" sz="2800" b="1"/>
          </a:p>
        </p:txBody>
      </p:sp>
      <p:sp>
        <p:nvSpPr>
          <p:cNvPr id="44035" name="Rectangle 3"/>
          <p:cNvSpPr>
            <a:spLocks noGrp="1" noChangeArrowheads="1"/>
          </p:cNvSpPr>
          <p:nvPr>
            <p:ph type="body" idx="1"/>
          </p:nvPr>
        </p:nvSpPr>
        <p:spPr>
          <a:xfrm>
            <a:off x="0" y="1600200"/>
            <a:ext cx="8686800" cy="4525963"/>
          </a:xfrm>
        </p:spPr>
        <p:txBody>
          <a:bodyPr/>
          <a:lstStyle/>
          <a:p>
            <a:pPr>
              <a:buFontTx/>
              <a:buNone/>
            </a:pPr>
            <a:r>
              <a:rPr lang="en-GB" sz="2400"/>
              <a:t>	The amount of fluid in food varies.</a:t>
            </a:r>
          </a:p>
          <a:p>
            <a:pPr>
              <a:buFontTx/>
              <a:buNone/>
            </a:pPr>
            <a:r>
              <a:rPr lang="en-GB" sz="2400"/>
              <a:t>	</a:t>
            </a:r>
          </a:p>
          <a:p>
            <a:pPr>
              <a:buFontTx/>
              <a:buNone/>
            </a:pPr>
            <a:r>
              <a:rPr lang="en-GB" sz="2400"/>
              <a:t>	Raw fruits and vegetables may consist of 75 – 95% water.</a:t>
            </a:r>
          </a:p>
          <a:p>
            <a:pPr>
              <a:buFontTx/>
              <a:buNone/>
            </a:pPr>
            <a:r>
              <a:rPr lang="en-GB" sz="2400"/>
              <a:t>	</a:t>
            </a:r>
          </a:p>
          <a:p>
            <a:pPr>
              <a:buFontTx/>
              <a:buNone/>
            </a:pPr>
            <a:r>
              <a:rPr lang="en-GB" sz="2400"/>
              <a:t>	Cereals contain around 12% water.</a:t>
            </a:r>
          </a:p>
          <a:p>
            <a:pPr>
              <a:buFontTx/>
              <a:buNone/>
            </a:pPr>
            <a:r>
              <a:rPr lang="en-GB" sz="2400"/>
              <a:t>	</a:t>
            </a:r>
          </a:p>
          <a:p>
            <a:pPr>
              <a:buFontTx/>
              <a:buNone/>
            </a:pPr>
            <a:r>
              <a:rPr lang="en-GB" sz="2400"/>
              <a:t>	Butter and margarine contain about 15% water.</a:t>
            </a:r>
          </a:p>
          <a:p>
            <a:pPr>
              <a:buFontTx/>
              <a:buNone/>
            </a:pPr>
            <a:r>
              <a:rPr lang="en-GB" sz="2400"/>
              <a:t>	</a:t>
            </a:r>
          </a:p>
          <a:p>
            <a:pPr>
              <a:buFontTx/>
              <a:buNone/>
            </a:pPr>
            <a:r>
              <a:rPr lang="en-GB" sz="2400"/>
              <a:t>	Sugar and vegetable oils contain little or no water.</a:t>
            </a:r>
            <a:endParaRPr lang="en-US" sz="2400"/>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FFL11_16</Template>
  <TotalTime>692</TotalTime>
  <Words>190</Words>
  <Application>Microsoft Office PowerPoint</Application>
  <PresentationFormat>On-screen Show (4:3)</PresentationFormat>
  <Paragraphs>141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1_Custom Design</vt:lpstr>
      <vt:lpstr>Dietary fibre and water</vt:lpstr>
      <vt:lpstr>Learning objectives</vt:lpstr>
      <vt:lpstr>Dietary fibre</vt:lpstr>
      <vt:lpstr>Types of dietary fibre</vt:lpstr>
      <vt:lpstr>Soluble dietary fibre</vt:lpstr>
      <vt:lpstr>Insoluble dietary fibre</vt:lpstr>
      <vt:lpstr>Water </vt:lpstr>
      <vt:lpstr>Functions of water</vt:lpstr>
      <vt:lpstr>Fluid from foods</vt:lpstr>
      <vt:lpstr>Guidelines for water intake</vt:lpstr>
      <vt:lpstr>Guidelines for water intake</vt:lpstr>
      <vt:lpstr>Fluid balance within the body</vt:lpstr>
      <vt:lpstr>Thirst</vt:lpstr>
      <vt:lpstr>Guidelines for water intake</vt:lpstr>
      <vt:lpstr>Fluid balance</vt:lpstr>
      <vt:lpstr>Getting the fluid balance right</vt:lpstr>
      <vt:lpstr>Getting the fluid balance right</vt:lpstr>
      <vt:lpstr>Learning objectives</vt:lpstr>
      <vt:lpstr>PowerPoint Presentation</vt:lpstr>
    </vt:vector>
  </TitlesOfParts>
  <Company>The British Nutrition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Dietary fibre and water</dc:title>
  <dc:creator>Michelle Rowcliffe</dc:creator>
  <cp:lastModifiedBy>User</cp:lastModifiedBy>
  <cp:revision>54</cp:revision>
  <dcterms:created xsi:type="dcterms:W3CDTF">2008-12-03T12:10:56Z</dcterms:created>
  <dcterms:modified xsi:type="dcterms:W3CDTF">2014-10-10T12:48:58Z</dcterms:modified>
</cp:coreProperties>
</file>