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5"/>
  </p:handoutMasterIdLst>
  <p:sldIdLst>
    <p:sldId id="257" r:id="rId2"/>
    <p:sldId id="258" r:id="rId3"/>
    <p:sldId id="270" r:id="rId4"/>
    <p:sldId id="260" r:id="rId5"/>
    <p:sldId id="259" r:id="rId6"/>
    <p:sldId id="264" r:id="rId7"/>
    <p:sldId id="261" r:id="rId8"/>
    <p:sldId id="262" r:id="rId9"/>
    <p:sldId id="263" r:id="rId10"/>
    <p:sldId id="265"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34562" autoAdjust="0"/>
    <p:restoredTop sz="86355" autoAdjust="0"/>
  </p:normalViewPr>
  <p:slideViewPr>
    <p:cSldViewPr>
      <p:cViewPr varScale="1">
        <p:scale>
          <a:sx n="64" d="100"/>
          <a:sy n="64" d="100"/>
        </p:scale>
        <p:origin x="252" y="72"/>
      </p:cViewPr>
      <p:guideLst>
        <p:guide orient="horz" pos="2160"/>
        <p:guide pos="2880"/>
      </p:guideLst>
    </p:cSldViewPr>
  </p:slideViewPr>
  <p:outlineViewPr>
    <p:cViewPr>
      <p:scale>
        <a:sx n="33" d="100"/>
        <a:sy n="33" d="100"/>
      </p:scale>
      <p:origin x="0" y="-4482"/>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3DC8C53-9AB4-4AD5-BFE6-A567DAAC72F4}" type="datetimeFigureOut">
              <a:rPr lang="en-US" smtClean="0"/>
              <a:t>1/28/2014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A6EB09-C558-4E7A-A3AA-96D7BAAE11A6}" type="slidenum">
              <a:rPr lang="en-US" smtClean="0"/>
              <a:t>‹#›</a:t>
            </a:fld>
            <a:endParaRPr lang="en-US"/>
          </a:p>
        </p:txBody>
      </p:sp>
    </p:spTree>
    <p:extLst>
      <p:ext uri="{BB962C8B-B14F-4D97-AF65-F5344CB8AC3E}">
        <p14:creationId xmlns:p14="http://schemas.microsoft.com/office/powerpoint/2010/main" val="65401207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CB8F2B5-C5EA-4F80-A509-33395EC0D005}" type="datetimeFigureOut">
              <a:rPr lang="en-US" smtClean="0"/>
              <a:t>1/28/2014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C74D140-82FF-40CE-A91C-5C24FC494FC3}"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B8F2B5-C5EA-4F80-A509-33395EC0D005}"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4D140-82FF-40CE-A91C-5C24FC494FC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B8F2B5-C5EA-4F80-A509-33395EC0D005}"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4D140-82FF-40CE-A91C-5C24FC494FC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CB8F2B5-C5EA-4F80-A509-33395EC0D005}"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4D140-82FF-40CE-A91C-5C24FC494FC3}"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CB8F2B5-C5EA-4F80-A509-33395EC0D005}" type="datetimeFigureOut">
              <a:rPr lang="en-US" smtClean="0"/>
              <a:t>1/28/2014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3C74D140-82FF-40CE-A91C-5C24FC494FC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CB8F2B5-C5EA-4F80-A509-33395EC0D005}"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4D140-82FF-40CE-A91C-5C24FC494FC3}"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CB8F2B5-C5EA-4F80-A509-33395EC0D005}" type="datetimeFigureOut">
              <a:rPr lang="en-US" smtClean="0"/>
              <a:t>1/28/2014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74D140-82FF-40CE-A91C-5C24FC494FC3}"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CB8F2B5-C5EA-4F80-A509-33395EC0D005}" type="datetimeFigureOut">
              <a:rPr lang="en-US" smtClean="0"/>
              <a:t>1/28/2014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74D140-82FF-40CE-A91C-5C24FC494FC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B8F2B5-C5EA-4F80-A509-33395EC0D005}" type="datetimeFigureOut">
              <a:rPr lang="en-US" smtClean="0"/>
              <a:t>1/28/2014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4D140-82FF-40CE-A91C-5C24FC494FC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CB8F2B5-C5EA-4F80-A509-33395EC0D005}"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4D140-82FF-40CE-A91C-5C24FC494FC3}"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CB8F2B5-C5EA-4F80-A509-33395EC0D005}" type="datetimeFigureOut">
              <a:rPr lang="en-US" smtClean="0"/>
              <a:t>1/28/2014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3C74D140-82FF-40CE-A91C-5C24FC494FC3}"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CB8F2B5-C5EA-4F80-A509-33395EC0D005}" type="datetimeFigureOut">
              <a:rPr lang="en-US" smtClean="0"/>
              <a:t>1/28/2014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C74D140-82FF-40CE-A91C-5C24FC494FC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allrecipes.com/Recipe/Miracle-Lasagna/Photo-Gallery.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0"/>
            <a:ext cx="6400800" cy="1600200"/>
          </a:xfrm>
        </p:spPr>
        <p:txBody>
          <a:bodyPr/>
          <a:lstStyle/>
          <a:p>
            <a:r>
              <a:rPr lang="en-US" dirty="0" smtClean="0"/>
              <a:t>Just FACS</a:t>
            </a:r>
            <a:endParaRPr lang="en-US" dirty="0"/>
          </a:p>
        </p:txBody>
      </p:sp>
      <p:sp>
        <p:nvSpPr>
          <p:cNvPr id="2" name="Title 1"/>
          <p:cNvSpPr>
            <a:spLocks noGrp="1"/>
          </p:cNvSpPr>
          <p:nvPr>
            <p:ph type="ctrTitle"/>
          </p:nvPr>
        </p:nvSpPr>
        <p:spPr>
          <a:xfrm>
            <a:off x="381000" y="1371600"/>
            <a:ext cx="8229600" cy="1470025"/>
          </a:xfrm>
        </p:spPr>
        <p:txBody>
          <a:bodyPr/>
          <a:lstStyle/>
          <a:p>
            <a:r>
              <a:rPr lang="en-US" dirty="0" smtClean="0"/>
              <a:t>Reading and Using Recipes</a:t>
            </a:r>
            <a:endParaRPr lang="en-US" dirty="0"/>
          </a:p>
        </p:txBody>
      </p:sp>
      <p:pic>
        <p:nvPicPr>
          <p:cNvPr id="1028" name="Picture 4" descr="http://www.creativehomestyle.com/entertaining/how-write-cookbook.jpg"/>
          <p:cNvPicPr>
            <a:picLocks noChangeAspect="1" noChangeArrowheads="1"/>
          </p:cNvPicPr>
          <p:nvPr/>
        </p:nvPicPr>
        <p:blipFill>
          <a:blip r:embed="rId2" cstate="print"/>
          <a:srcRect/>
          <a:stretch>
            <a:fillRect/>
          </a:stretch>
        </p:blipFill>
        <p:spPr bwMode="auto">
          <a:xfrm>
            <a:off x="4648200" y="2743200"/>
            <a:ext cx="3733800" cy="37338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Equivalents</a:t>
            </a:r>
            <a:endParaRPr lang="en-US" dirty="0"/>
          </a:p>
        </p:txBody>
      </p:sp>
      <p:graphicFrame>
        <p:nvGraphicFramePr>
          <p:cNvPr id="4" name="Content Placeholder 3"/>
          <p:cNvGraphicFramePr>
            <a:graphicFrameLocks noGrp="1"/>
          </p:cNvGraphicFramePr>
          <p:nvPr>
            <p:ph sz="quarter" idx="1"/>
          </p:nvPr>
        </p:nvGraphicFramePr>
        <p:xfrm>
          <a:off x="609600" y="1371600"/>
          <a:ext cx="8153400" cy="3429000"/>
        </p:xfrm>
        <a:graphic>
          <a:graphicData uri="http://schemas.openxmlformats.org/drawingml/2006/table">
            <a:tbl>
              <a:tblPr firstRow="1" bandRow="1">
                <a:tableStyleId>{5C22544A-7EE6-4342-B048-85BDC9FD1C3A}</a:tableStyleId>
              </a:tblPr>
              <a:tblGrid>
                <a:gridCol w="2038350"/>
                <a:gridCol w="2038350"/>
                <a:gridCol w="2038350"/>
                <a:gridCol w="2038350"/>
              </a:tblGrid>
              <a:tr h="381000">
                <a:tc>
                  <a:txBody>
                    <a:bodyPr/>
                    <a:lstStyle/>
                    <a:p>
                      <a:pPr algn="ctr"/>
                      <a:r>
                        <a:rPr lang="en-US" dirty="0" smtClean="0"/>
                        <a:t>Cups</a:t>
                      </a:r>
                      <a:endParaRPr lang="en-US" dirty="0"/>
                    </a:p>
                  </a:txBody>
                  <a:tcPr/>
                </a:tc>
                <a:tc>
                  <a:txBody>
                    <a:bodyPr/>
                    <a:lstStyle/>
                    <a:p>
                      <a:pPr algn="ctr"/>
                      <a:r>
                        <a:rPr lang="en-US" dirty="0" smtClean="0"/>
                        <a:t>Fluid</a:t>
                      </a:r>
                      <a:r>
                        <a:rPr lang="en-US" baseline="0" dirty="0" smtClean="0"/>
                        <a:t> Oz.</a:t>
                      </a:r>
                      <a:endParaRPr lang="en-US" dirty="0"/>
                    </a:p>
                  </a:txBody>
                  <a:tcPr/>
                </a:tc>
                <a:tc>
                  <a:txBody>
                    <a:bodyPr/>
                    <a:lstStyle/>
                    <a:p>
                      <a:pPr algn="ctr"/>
                      <a:r>
                        <a:rPr lang="en-US" dirty="0" smtClean="0"/>
                        <a:t>Tbsp.</a:t>
                      </a:r>
                      <a:endParaRPr lang="en-US" dirty="0"/>
                    </a:p>
                  </a:txBody>
                  <a:tcPr/>
                </a:tc>
                <a:tc>
                  <a:txBody>
                    <a:bodyPr/>
                    <a:lstStyle/>
                    <a:p>
                      <a:pPr algn="ctr"/>
                      <a:r>
                        <a:rPr lang="en-US" dirty="0" smtClean="0"/>
                        <a:t>Tsp.</a:t>
                      </a:r>
                      <a:endParaRPr lang="en-US" dirty="0"/>
                    </a:p>
                  </a:txBody>
                  <a:tcPr/>
                </a:tc>
              </a:tr>
              <a:tr h="381000">
                <a:tc>
                  <a:txBody>
                    <a:bodyPr/>
                    <a:lstStyle/>
                    <a:p>
                      <a:pPr algn="ctr"/>
                      <a:r>
                        <a:rPr lang="en-US" dirty="0" smtClean="0"/>
                        <a:t>1 cup</a:t>
                      </a:r>
                      <a:endParaRPr lang="en-US" dirty="0"/>
                    </a:p>
                  </a:txBody>
                  <a:tcPr/>
                </a:tc>
                <a:tc>
                  <a:txBody>
                    <a:bodyPr/>
                    <a:lstStyle/>
                    <a:p>
                      <a:pPr algn="ctr"/>
                      <a:r>
                        <a:rPr lang="en-US" dirty="0" smtClean="0"/>
                        <a:t>8 oz.</a:t>
                      </a:r>
                      <a:endParaRPr lang="en-US" dirty="0"/>
                    </a:p>
                  </a:txBody>
                  <a:tcPr/>
                </a:tc>
                <a:tc>
                  <a:txBody>
                    <a:bodyPr/>
                    <a:lstStyle/>
                    <a:p>
                      <a:pPr algn="ctr"/>
                      <a:r>
                        <a:rPr lang="en-US" dirty="0" smtClean="0"/>
                        <a:t>16 Tbsp</a:t>
                      </a:r>
                      <a:endParaRPr lang="en-US" dirty="0"/>
                    </a:p>
                  </a:txBody>
                  <a:tcPr/>
                </a:tc>
                <a:tc>
                  <a:txBody>
                    <a:bodyPr/>
                    <a:lstStyle/>
                    <a:p>
                      <a:pPr algn="ctr"/>
                      <a:r>
                        <a:rPr lang="en-US" dirty="0" smtClean="0"/>
                        <a:t>48 tsp</a:t>
                      </a:r>
                      <a:endParaRPr lang="en-US" dirty="0"/>
                    </a:p>
                  </a:txBody>
                  <a:tcPr/>
                </a:tc>
              </a:tr>
              <a:tr h="381000">
                <a:tc>
                  <a:txBody>
                    <a:bodyPr/>
                    <a:lstStyle/>
                    <a:p>
                      <a:pPr algn="ctr"/>
                      <a:r>
                        <a:rPr lang="en-US" dirty="0" smtClean="0"/>
                        <a:t>¾ cup</a:t>
                      </a:r>
                      <a:endParaRPr lang="en-US" dirty="0"/>
                    </a:p>
                  </a:txBody>
                  <a:tcPr/>
                </a:tc>
                <a:tc>
                  <a:txBody>
                    <a:bodyPr/>
                    <a:lstStyle/>
                    <a:p>
                      <a:pPr algn="ctr"/>
                      <a:r>
                        <a:rPr lang="en-US" dirty="0" smtClean="0"/>
                        <a:t>6 oz.</a:t>
                      </a:r>
                      <a:endParaRPr lang="en-US" dirty="0"/>
                    </a:p>
                  </a:txBody>
                  <a:tcPr/>
                </a:tc>
                <a:tc>
                  <a:txBody>
                    <a:bodyPr/>
                    <a:lstStyle/>
                    <a:p>
                      <a:pPr algn="ctr"/>
                      <a:r>
                        <a:rPr lang="en-US" dirty="0" smtClean="0"/>
                        <a:t>12 Tbsp</a:t>
                      </a:r>
                      <a:endParaRPr lang="en-US" dirty="0"/>
                    </a:p>
                  </a:txBody>
                  <a:tcPr/>
                </a:tc>
                <a:tc>
                  <a:txBody>
                    <a:bodyPr/>
                    <a:lstStyle/>
                    <a:p>
                      <a:pPr algn="ctr"/>
                      <a:r>
                        <a:rPr lang="en-US" dirty="0" smtClean="0"/>
                        <a:t>36 tsp</a:t>
                      </a:r>
                      <a:endParaRPr lang="en-US" dirty="0"/>
                    </a:p>
                  </a:txBody>
                  <a:tcPr/>
                </a:tc>
              </a:tr>
              <a:tr h="381000">
                <a:tc>
                  <a:txBody>
                    <a:bodyPr/>
                    <a:lstStyle/>
                    <a:p>
                      <a:pPr algn="ctr"/>
                      <a:r>
                        <a:rPr lang="en-US" dirty="0" smtClean="0"/>
                        <a:t>2/3 cup</a:t>
                      </a:r>
                      <a:endParaRPr lang="en-US" dirty="0"/>
                    </a:p>
                  </a:txBody>
                  <a:tcPr/>
                </a:tc>
                <a:tc>
                  <a:txBody>
                    <a:bodyPr/>
                    <a:lstStyle/>
                    <a:p>
                      <a:pPr algn="ctr"/>
                      <a:r>
                        <a:rPr lang="en-US" dirty="0" smtClean="0"/>
                        <a:t>5 1/3 oz.</a:t>
                      </a:r>
                      <a:endParaRPr lang="en-US" dirty="0"/>
                    </a:p>
                  </a:txBody>
                  <a:tcPr/>
                </a:tc>
                <a:tc>
                  <a:txBody>
                    <a:bodyPr/>
                    <a:lstStyle/>
                    <a:p>
                      <a:pPr algn="ctr"/>
                      <a:r>
                        <a:rPr lang="en-US" dirty="0" smtClean="0"/>
                        <a:t>10.6 Tbsp</a:t>
                      </a:r>
                      <a:endParaRPr lang="en-US" dirty="0"/>
                    </a:p>
                  </a:txBody>
                  <a:tcPr/>
                </a:tc>
                <a:tc>
                  <a:txBody>
                    <a:bodyPr/>
                    <a:lstStyle/>
                    <a:p>
                      <a:pPr algn="ctr"/>
                      <a:r>
                        <a:rPr lang="en-US" dirty="0" smtClean="0"/>
                        <a:t>32 tsp</a:t>
                      </a:r>
                      <a:endParaRPr lang="en-US" dirty="0"/>
                    </a:p>
                  </a:txBody>
                  <a:tcPr/>
                </a:tc>
              </a:tr>
              <a:tr h="381000">
                <a:tc>
                  <a:txBody>
                    <a:bodyPr/>
                    <a:lstStyle/>
                    <a:p>
                      <a:pPr algn="ctr"/>
                      <a:r>
                        <a:rPr lang="en-US" dirty="0" smtClean="0"/>
                        <a:t>½ cup</a:t>
                      </a:r>
                      <a:endParaRPr lang="en-US" dirty="0"/>
                    </a:p>
                  </a:txBody>
                  <a:tcPr/>
                </a:tc>
                <a:tc>
                  <a:txBody>
                    <a:bodyPr/>
                    <a:lstStyle/>
                    <a:p>
                      <a:pPr algn="ctr"/>
                      <a:r>
                        <a:rPr lang="en-US" dirty="0" smtClean="0"/>
                        <a:t>4 oz.</a:t>
                      </a:r>
                      <a:endParaRPr lang="en-US" dirty="0"/>
                    </a:p>
                  </a:txBody>
                  <a:tcPr/>
                </a:tc>
                <a:tc>
                  <a:txBody>
                    <a:bodyPr/>
                    <a:lstStyle/>
                    <a:p>
                      <a:pPr algn="ctr"/>
                      <a:r>
                        <a:rPr lang="en-US" dirty="0" smtClean="0"/>
                        <a:t>8 Tbsp</a:t>
                      </a:r>
                      <a:endParaRPr lang="en-US" dirty="0"/>
                    </a:p>
                  </a:txBody>
                  <a:tcPr/>
                </a:tc>
                <a:tc>
                  <a:txBody>
                    <a:bodyPr/>
                    <a:lstStyle/>
                    <a:p>
                      <a:pPr algn="ctr"/>
                      <a:r>
                        <a:rPr lang="en-US" dirty="0" smtClean="0"/>
                        <a:t>24 tsp</a:t>
                      </a:r>
                      <a:endParaRPr lang="en-US" dirty="0"/>
                    </a:p>
                  </a:txBody>
                  <a:tcPr/>
                </a:tc>
              </a:tr>
              <a:tr h="381000">
                <a:tc>
                  <a:txBody>
                    <a:bodyPr/>
                    <a:lstStyle/>
                    <a:p>
                      <a:pPr algn="ctr"/>
                      <a:r>
                        <a:rPr lang="en-US" dirty="0" smtClean="0"/>
                        <a:t>1/3</a:t>
                      </a:r>
                      <a:r>
                        <a:rPr lang="en-US" baseline="0" dirty="0" smtClean="0"/>
                        <a:t> </a:t>
                      </a:r>
                      <a:r>
                        <a:rPr lang="en-US" dirty="0" smtClean="0"/>
                        <a:t> cup</a:t>
                      </a:r>
                      <a:endParaRPr lang="en-US" dirty="0"/>
                    </a:p>
                  </a:txBody>
                  <a:tcPr/>
                </a:tc>
                <a:tc>
                  <a:txBody>
                    <a:bodyPr/>
                    <a:lstStyle/>
                    <a:p>
                      <a:pPr algn="ctr"/>
                      <a:r>
                        <a:rPr lang="en-US" dirty="0" smtClean="0"/>
                        <a:t>2 2/3 oz.</a:t>
                      </a:r>
                      <a:endParaRPr lang="en-US" dirty="0"/>
                    </a:p>
                  </a:txBody>
                  <a:tcPr/>
                </a:tc>
                <a:tc>
                  <a:txBody>
                    <a:bodyPr/>
                    <a:lstStyle/>
                    <a:p>
                      <a:pPr algn="ctr"/>
                      <a:r>
                        <a:rPr lang="en-US" dirty="0" smtClean="0"/>
                        <a:t>5.3 Tbsp</a:t>
                      </a:r>
                      <a:endParaRPr lang="en-US" dirty="0"/>
                    </a:p>
                  </a:txBody>
                  <a:tcPr/>
                </a:tc>
                <a:tc>
                  <a:txBody>
                    <a:bodyPr/>
                    <a:lstStyle/>
                    <a:p>
                      <a:pPr algn="ctr"/>
                      <a:r>
                        <a:rPr lang="en-US" dirty="0" smtClean="0"/>
                        <a:t>16 tsp</a:t>
                      </a:r>
                      <a:endParaRPr lang="en-US" dirty="0"/>
                    </a:p>
                  </a:txBody>
                  <a:tcPr/>
                </a:tc>
              </a:tr>
              <a:tr h="381000">
                <a:tc>
                  <a:txBody>
                    <a:bodyPr/>
                    <a:lstStyle/>
                    <a:p>
                      <a:pPr algn="ctr"/>
                      <a:r>
                        <a:rPr lang="en-US" dirty="0" smtClean="0"/>
                        <a:t>¼ cup</a:t>
                      </a:r>
                      <a:endParaRPr lang="en-US" dirty="0"/>
                    </a:p>
                  </a:txBody>
                  <a:tcPr/>
                </a:tc>
                <a:tc>
                  <a:txBody>
                    <a:bodyPr/>
                    <a:lstStyle/>
                    <a:p>
                      <a:pPr algn="ctr"/>
                      <a:r>
                        <a:rPr lang="en-US" dirty="0" smtClean="0"/>
                        <a:t>2 oz.</a:t>
                      </a:r>
                      <a:endParaRPr lang="en-US" dirty="0"/>
                    </a:p>
                  </a:txBody>
                  <a:tcPr/>
                </a:tc>
                <a:tc>
                  <a:txBody>
                    <a:bodyPr/>
                    <a:lstStyle/>
                    <a:p>
                      <a:pPr algn="ctr"/>
                      <a:r>
                        <a:rPr lang="en-US" dirty="0" smtClean="0"/>
                        <a:t>4 Tbsp</a:t>
                      </a:r>
                      <a:endParaRPr lang="en-US" dirty="0"/>
                    </a:p>
                  </a:txBody>
                  <a:tcPr/>
                </a:tc>
                <a:tc>
                  <a:txBody>
                    <a:bodyPr/>
                    <a:lstStyle/>
                    <a:p>
                      <a:pPr algn="ctr"/>
                      <a:r>
                        <a:rPr lang="en-US" dirty="0" smtClean="0"/>
                        <a:t>12 tsp</a:t>
                      </a:r>
                      <a:endParaRPr lang="en-US" dirty="0"/>
                    </a:p>
                  </a:txBody>
                  <a:tcPr/>
                </a:tc>
              </a:tr>
              <a:tr h="381000">
                <a:tc>
                  <a:txBody>
                    <a:bodyPr/>
                    <a:lstStyle/>
                    <a:p>
                      <a:pPr algn="ctr"/>
                      <a:r>
                        <a:rPr lang="en-US" dirty="0" smtClean="0"/>
                        <a:t>1/8 cup</a:t>
                      </a:r>
                      <a:endParaRPr lang="en-US" dirty="0"/>
                    </a:p>
                  </a:txBody>
                  <a:tcPr/>
                </a:tc>
                <a:tc>
                  <a:txBody>
                    <a:bodyPr/>
                    <a:lstStyle/>
                    <a:p>
                      <a:pPr algn="ctr"/>
                      <a:r>
                        <a:rPr lang="en-US" dirty="0" smtClean="0"/>
                        <a:t>1 oz.</a:t>
                      </a:r>
                      <a:endParaRPr lang="en-US" dirty="0"/>
                    </a:p>
                  </a:txBody>
                  <a:tcPr/>
                </a:tc>
                <a:tc>
                  <a:txBody>
                    <a:bodyPr/>
                    <a:lstStyle/>
                    <a:p>
                      <a:pPr algn="ctr"/>
                      <a:r>
                        <a:rPr lang="en-US" dirty="0" smtClean="0"/>
                        <a:t>2 Tbsp</a:t>
                      </a:r>
                      <a:endParaRPr lang="en-US" dirty="0"/>
                    </a:p>
                  </a:txBody>
                  <a:tcPr/>
                </a:tc>
                <a:tc>
                  <a:txBody>
                    <a:bodyPr/>
                    <a:lstStyle/>
                    <a:p>
                      <a:pPr algn="ctr"/>
                      <a:r>
                        <a:rPr lang="en-US" dirty="0" smtClean="0"/>
                        <a:t>6 tsp</a:t>
                      </a:r>
                      <a:endParaRPr lang="en-US" dirty="0"/>
                    </a:p>
                  </a:txBody>
                  <a:tcPr/>
                </a:tc>
              </a:tr>
              <a:tr h="381000">
                <a:tc>
                  <a:txBody>
                    <a:bodyPr/>
                    <a:lstStyle/>
                    <a:p>
                      <a:pPr algn="ctr"/>
                      <a:r>
                        <a:rPr lang="en-US" dirty="0" smtClean="0"/>
                        <a:t>1/16 cup</a:t>
                      </a:r>
                      <a:endParaRPr lang="en-US" dirty="0"/>
                    </a:p>
                  </a:txBody>
                  <a:tcPr/>
                </a:tc>
                <a:tc>
                  <a:txBody>
                    <a:bodyPr/>
                    <a:lstStyle/>
                    <a:p>
                      <a:pPr algn="ctr"/>
                      <a:r>
                        <a:rPr lang="en-US" dirty="0" smtClean="0"/>
                        <a:t>½ oz.</a:t>
                      </a:r>
                      <a:endParaRPr lang="en-US" dirty="0"/>
                    </a:p>
                  </a:txBody>
                  <a:tcPr/>
                </a:tc>
                <a:tc>
                  <a:txBody>
                    <a:bodyPr/>
                    <a:lstStyle/>
                    <a:p>
                      <a:pPr algn="ctr"/>
                      <a:r>
                        <a:rPr lang="en-US" dirty="0" smtClean="0"/>
                        <a:t>1 Tbsp</a:t>
                      </a:r>
                      <a:endParaRPr lang="en-US" dirty="0"/>
                    </a:p>
                  </a:txBody>
                  <a:tcPr/>
                </a:tc>
                <a:tc>
                  <a:txBody>
                    <a:bodyPr/>
                    <a:lstStyle/>
                    <a:p>
                      <a:pPr algn="ctr"/>
                      <a:r>
                        <a:rPr lang="en-US" dirty="0" smtClean="0"/>
                        <a:t>3 tsp</a:t>
                      </a:r>
                      <a:endParaRPr lang="en-US" dirty="0"/>
                    </a:p>
                  </a:txBody>
                  <a:tcPr/>
                </a:tc>
              </a:tr>
            </a:tbl>
          </a:graphicData>
        </a:graphic>
      </p:graphicFrame>
      <p:graphicFrame>
        <p:nvGraphicFramePr>
          <p:cNvPr id="5" name="Table 4"/>
          <p:cNvGraphicFramePr>
            <a:graphicFrameLocks noGrp="1"/>
          </p:cNvGraphicFramePr>
          <p:nvPr/>
        </p:nvGraphicFramePr>
        <p:xfrm>
          <a:off x="1066800" y="5105400"/>
          <a:ext cx="5638800" cy="1112520"/>
        </p:xfrm>
        <a:graphic>
          <a:graphicData uri="http://schemas.openxmlformats.org/drawingml/2006/table">
            <a:tbl>
              <a:tblPr firstRow="1" bandRow="1">
                <a:tableStyleId>{5C22544A-7EE6-4342-B048-85BDC9FD1C3A}</a:tableStyleId>
              </a:tblPr>
              <a:tblGrid>
                <a:gridCol w="2819400"/>
                <a:gridCol w="2819400"/>
              </a:tblGrid>
              <a:tr h="370840">
                <a:tc>
                  <a:txBody>
                    <a:bodyPr/>
                    <a:lstStyle/>
                    <a:p>
                      <a:pPr algn="ctr"/>
                      <a:r>
                        <a:rPr lang="en-US" dirty="0" smtClean="0"/>
                        <a:t>1 pint</a:t>
                      </a:r>
                      <a:endParaRPr lang="en-US" dirty="0"/>
                    </a:p>
                  </a:txBody>
                  <a:tcPr/>
                </a:tc>
                <a:tc>
                  <a:txBody>
                    <a:bodyPr/>
                    <a:lstStyle/>
                    <a:p>
                      <a:pPr algn="ctr"/>
                      <a:r>
                        <a:rPr lang="en-US" dirty="0" smtClean="0"/>
                        <a:t>2 cups</a:t>
                      </a:r>
                      <a:endParaRPr lang="en-US" dirty="0"/>
                    </a:p>
                  </a:txBody>
                  <a:tcPr/>
                </a:tc>
              </a:tr>
              <a:tr h="370840">
                <a:tc>
                  <a:txBody>
                    <a:bodyPr/>
                    <a:lstStyle/>
                    <a:p>
                      <a:pPr algn="ctr"/>
                      <a:r>
                        <a:rPr lang="en-US" dirty="0" smtClean="0"/>
                        <a:t>4 cups</a:t>
                      </a:r>
                      <a:endParaRPr lang="en-US" dirty="0"/>
                    </a:p>
                  </a:txBody>
                  <a:tcPr/>
                </a:tc>
                <a:tc>
                  <a:txBody>
                    <a:bodyPr/>
                    <a:lstStyle/>
                    <a:p>
                      <a:pPr algn="ctr"/>
                      <a:r>
                        <a:rPr lang="en-US" dirty="0" smtClean="0"/>
                        <a:t>1 quart</a:t>
                      </a:r>
                      <a:endParaRPr lang="en-US" dirty="0"/>
                    </a:p>
                  </a:txBody>
                  <a:tcPr/>
                </a:tc>
              </a:tr>
              <a:tr h="370840">
                <a:tc>
                  <a:txBody>
                    <a:bodyPr/>
                    <a:lstStyle/>
                    <a:p>
                      <a:pPr algn="ctr"/>
                      <a:r>
                        <a:rPr lang="en-US" dirty="0" smtClean="0"/>
                        <a:t>4 quarts</a:t>
                      </a:r>
                      <a:endParaRPr lang="en-US" dirty="0"/>
                    </a:p>
                  </a:txBody>
                  <a:tcPr/>
                </a:tc>
                <a:tc>
                  <a:txBody>
                    <a:bodyPr/>
                    <a:lstStyle/>
                    <a:p>
                      <a:pPr algn="ctr"/>
                      <a:r>
                        <a:rPr lang="en-US" dirty="0" smtClean="0"/>
                        <a:t>1 gallon</a:t>
                      </a:r>
                      <a:endParaRPr lang="en-US" dirty="0"/>
                    </a:p>
                  </a:txBody>
                  <a:tcPr/>
                </a:tc>
              </a:tr>
            </a:tbl>
          </a:graphicData>
        </a:graphic>
      </p:graphicFrame>
      <p:pic>
        <p:nvPicPr>
          <p:cNvPr id="20482" name="Picture 2" descr="C:\Documents and Settings\Mrs. Jefferson\Local Settings\Temporary Internet Files\Content.IE5\4F5SH0MB\MC900040075[1].wmf"/>
          <p:cNvPicPr>
            <a:picLocks noChangeAspect="1" noChangeArrowheads="1"/>
          </p:cNvPicPr>
          <p:nvPr/>
        </p:nvPicPr>
        <p:blipFill>
          <a:blip r:embed="rId2" cstate="print"/>
          <a:srcRect/>
          <a:stretch>
            <a:fillRect/>
          </a:stretch>
        </p:blipFill>
        <p:spPr bwMode="auto">
          <a:xfrm>
            <a:off x="6858000" y="4953000"/>
            <a:ext cx="1853489" cy="135239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Adjusting Recipes</a:t>
            </a:r>
            <a:endParaRPr lang="en-US" dirty="0"/>
          </a:p>
        </p:txBody>
      </p:sp>
      <p:sp>
        <p:nvSpPr>
          <p:cNvPr id="3" name="Content Placeholder 2"/>
          <p:cNvSpPr>
            <a:spLocks noGrp="1"/>
          </p:cNvSpPr>
          <p:nvPr>
            <p:ph sz="quarter" idx="1"/>
          </p:nvPr>
        </p:nvSpPr>
        <p:spPr/>
        <p:txBody>
          <a:bodyPr/>
          <a:lstStyle/>
          <a:p>
            <a:r>
              <a:rPr lang="en-US" sz="2400" dirty="0" smtClean="0">
                <a:solidFill>
                  <a:schemeClr val="bg2">
                    <a:lumMod val="25000"/>
                  </a:schemeClr>
                </a:solidFill>
              </a:rPr>
              <a:t>When changing the yield of a recipe, use the measuring equivalents to figure the adjusted amounts of each ingredient before you begin cooking. Write the adjusted amounts on your recipe so you will remember them as you work.</a:t>
            </a:r>
          </a:p>
          <a:p>
            <a:r>
              <a:rPr lang="en-US" sz="2400" dirty="0" smtClean="0">
                <a:solidFill>
                  <a:schemeClr val="bg2">
                    <a:lumMod val="25000"/>
                  </a:schemeClr>
                </a:solidFill>
              </a:rPr>
              <a:t>To adjust recipes you want to use the following formula:</a:t>
            </a:r>
          </a:p>
          <a:p>
            <a:pPr lvl="1"/>
            <a:r>
              <a:rPr lang="en-US" sz="2200" dirty="0" smtClean="0">
                <a:solidFill>
                  <a:schemeClr val="bg2">
                    <a:lumMod val="25000"/>
                  </a:schemeClr>
                </a:solidFill>
              </a:rPr>
              <a:t>Want/yield = multiplying factor</a:t>
            </a:r>
          </a:p>
          <a:p>
            <a:pPr lvl="1"/>
            <a:r>
              <a:rPr lang="en-US" sz="2200" dirty="0" smtClean="0">
                <a:solidFill>
                  <a:schemeClr val="bg2">
                    <a:lumMod val="25000"/>
                  </a:schemeClr>
                </a:solidFill>
              </a:rPr>
              <a:t>Take the multiplying factor and multiply it by each ingredient amount.</a:t>
            </a:r>
          </a:p>
          <a:p>
            <a:endParaRPr lang="en-US" dirty="0" smtClean="0">
              <a:solidFill>
                <a:schemeClr val="bg2">
                  <a:lumMod val="25000"/>
                </a:schemeClr>
              </a:solidFill>
            </a:endParaRPr>
          </a:p>
          <a:p>
            <a:endParaRPr lang="en-US" dirty="0"/>
          </a:p>
        </p:txBody>
      </p:sp>
      <p:pic>
        <p:nvPicPr>
          <p:cNvPr id="21506" name="Picture 2" descr="C:\Documents and Settings\Mrs. Jefferson\Local Settings\Temporary Internet Files\Content.IE5\4F5SH0MB\MC900130271[1].wmf"/>
          <p:cNvPicPr>
            <a:picLocks noChangeAspect="1" noChangeArrowheads="1"/>
          </p:cNvPicPr>
          <p:nvPr/>
        </p:nvPicPr>
        <p:blipFill>
          <a:blip r:embed="rId2" cstate="print"/>
          <a:srcRect/>
          <a:stretch>
            <a:fillRect/>
          </a:stretch>
        </p:blipFill>
        <p:spPr bwMode="auto">
          <a:xfrm>
            <a:off x="7086600" y="228600"/>
            <a:ext cx="1815004" cy="1664340"/>
          </a:xfrm>
          <a:prstGeom prst="rect">
            <a:avLst/>
          </a:prstGeom>
          <a:noFill/>
        </p:spPr>
      </p:pic>
      <p:pic>
        <p:nvPicPr>
          <p:cNvPr id="21507" name="Picture 3" descr="C:\Documents and Settings\Mrs. Jefferson\Local Settings\Temporary Internet Files\Content.IE5\O2H0KCQK\MC900286528[1].wmf"/>
          <p:cNvPicPr>
            <a:picLocks noChangeAspect="1" noChangeArrowheads="1"/>
          </p:cNvPicPr>
          <p:nvPr/>
        </p:nvPicPr>
        <p:blipFill>
          <a:blip r:embed="rId3" cstate="print"/>
          <a:srcRect/>
          <a:stretch>
            <a:fillRect/>
          </a:stretch>
        </p:blipFill>
        <p:spPr bwMode="auto">
          <a:xfrm>
            <a:off x="3352800" y="4191000"/>
            <a:ext cx="2286000" cy="212170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Recipe Adjusting Example</a:t>
            </a:r>
            <a:endParaRPr lang="en-US" dirty="0"/>
          </a:p>
        </p:txBody>
      </p:sp>
      <p:sp>
        <p:nvSpPr>
          <p:cNvPr id="3" name="Content Placeholder 2"/>
          <p:cNvSpPr>
            <a:spLocks noGrp="1"/>
          </p:cNvSpPr>
          <p:nvPr>
            <p:ph sz="quarter" idx="1"/>
          </p:nvPr>
        </p:nvSpPr>
        <p:spPr/>
        <p:txBody>
          <a:bodyPr/>
          <a:lstStyle/>
          <a:p>
            <a:r>
              <a:rPr lang="en-US" dirty="0" smtClean="0"/>
              <a:t>Miracle Lasagna from slide 3</a:t>
            </a:r>
          </a:p>
          <a:p>
            <a:r>
              <a:rPr lang="en-US" dirty="0" smtClean="0"/>
              <a:t>It yields 6 and I need it to feed 18</a:t>
            </a:r>
          </a:p>
          <a:p>
            <a:r>
              <a:rPr lang="en-US" dirty="0" smtClean="0"/>
              <a:t>18/6=3 (multiplying factor)</a:t>
            </a:r>
          </a:p>
          <a:p>
            <a:endParaRPr lang="en-US" dirty="0" smtClean="0"/>
          </a:p>
          <a:p>
            <a:r>
              <a:rPr lang="en-US" dirty="0" smtClean="0"/>
              <a:t>Take 3 and multiply by each ingredient</a:t>
            </a:r>
          </a:p>
          <a:p>
            <a:pPr lvl="1"/>
            <a:r>
              <a:rPr lang="en-US" dirty="0" smtClean="0"/>
              <a:t>1 jar of Prego (3)=3 jars of Prego</a:t>
            </a:r>
          </a:p>
          <a:p>
            <a:pPr lvl="1"/>
            <a:r>
              <a:rPr lang="en-US" dirty="0" smtClean="0"/>
              <a:t>6 lasagna noodles (3) = 18 lasagna noodles</a:t>
            </a:r>
          </a:p>
          <a:p>
            <a:pPr lvl="1"/>
            <a:r>
              <a:rPr lang="en-US" dirty="0" smtClean="0"/>
              <a:t>2 cups shredded mozzarella (3) = 6 cups of mozzarella</a:t>
            </a:r>
          </a:p>
          <a:p>
            <a:pPr lvl="1"/>
            <a:r>
              <a:rPr lang="en-US" dirty="0" smtClean="0"/>
              <a:t>¼ cup of grated Parmesan (3) = ¾ cup of grated Parmesan </a:t>
            </a:r>
          </a:p>
          <a:p>
            <a:pPr lvl="1"/>
            <a:endParaRPr lang="en-US" dirty="0"/>
          </a:p>
        </p:txBody>
      </p:sp>
      <p:pic>
        <p:nvPicPr>
          <p:cNvPr id="22530" name="Picture 2" descr="C:\Documents and Settings\Mrs. Jefferson\Local Settings\Temporary Internet Files\Content.IE5\J3V6BZKQ\MC900250666[1].wmf"/>
          <p:cNvPicPr>
            <a:picLocks noChangeAspect="1" noChangeArrowheads="1"/>
          </p:cNvPicPr>
          <p:nvPr/>
        </p:nvPicPr>
        <p:blipFill>
          <a:blip r:embed="rId2" cstate="print"/>
          <a:srcRect/>
          <a:stretch>
            <a:fillRect/>
          </a:stretch>
        </p:blipFill>
        <p:spPr bwMode="auto">
          <a:xfrm>
            <a:off x="5714999" y="1295400"/>
            <a:ext cx="3132145" cy="28194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Recipe Writing </a:t>
            </a:r>
            <a:r>
              <a:rPr lang="en-US" dirty="0" smtClean="0"/>
              <a:t>Activity – Assessment 1</a:t>
            </a:r>
            <a:endParaRPr lang="en-US" dirty="0"/>
          </a:p>
        </p:txBody>
      </p:sp>
      <p:sp>
        <p:nvSpPr>
          <p:cNvPr id="3" name="Content Placeholder 2"/>
          <p:cNvSpPr>
            <a:spLocks noGrp="1"/>
          </p:cNvSpPr>
          <p:nvPr>
            <p:ph sz="quarter" idx="1"/>
          </p:nvPr>
        </p:nvSpPr>
        <p:spPr>
          <a:xfrm>
            <a:off x="914400" y="1447800"/>
            <a:ext cx="7239000" cy="4114800"/>
          </a:xfrm>
        </p:spPr>
        <p:txBody>
          <a:bodyPr>
            <a:normAutofit fontScale="92500" lnSpcReduction="20000"/>
          </a:bodyPr>
          <a:lstStyle/>
          <a:p>
            <a:r>
              <a:rPr lang="en-US" dirty="0" smtClean="0"/>
              <a:t>Write down your favorite recipe including everything  you think is needed to prepare, how to prepare and how long it takes.</a:t>
            </a:r>
          </a:p>
          <a:p>
            <a:r>
              <a:rPr lang="en-US" dirty="0" smtClean="0"/>
              <a:t>Next, find the real recipe either online or in a cookbook and compare the real recipe to your recipe.</a:t>
            </a:r>
          </a:p>
          <a:p>
            <a:pPr lvl="1"/>
            <a:r>
              <a:rPr lang="en-US" dirty="0" smtClean="0"/>
              <a:t>What was the difference?</a:t>
            </a:r>
          </a:p>
          <a:p>
            <a:pPr lvl="1"/>
            <a:r>
              <a:rPr lang="en-US" dirty="0" smtClean="0"/>
              <a:t>What were you missing?</a:t>
            </a:r>
          </a:p>
          <a:p>
            <a:pPr lvl="1"/>
            <a:r>
              <a:rPr lang="en-US" dirty="0" smtClean="0"/>
              <a:t>Why is it important to have an accurate recipe when preparing food?</a:t>
            </a:r>
          </a:p>
          <a:p>
            <a:pPr lvl="1"/>
            <a:r>
              <a:rPr lang="en-US" dirty="0" smtClean="0"/>
              <a:t>Create an interesting  and attractive recipe card  that you can use to  prepare the recipe chosen </a:t>
            </a:r>
            <a:r>
              <a:rPr lang="en-US" dirty="0" smtClean="0"/>
              <a:t>.Marks will be awarded  for creativity, content , clear and precise information, </a:t>
            </a:r>
            <a:r>
              <a:rPr lang="en-US" dirty="0" smtClean="0"/>
              <a:t>visual representation and equipment listing .</a:t>
            </a:r>
            <a:endParaRPr lang="en-US" dirty="0"/>
          </a:p>
        </p:txBody>
      </p:sp>
      <p:pic>
        <p:nvPicPr>
          <p:cNvPr id="23555" name="Picture 3" descr="C:\Documents and Settings\Mrs. Jefferson\Local Settings\Temporary Internet Files\Content.IE5\3M96CC9U\MC900251765[1].wmf"/>
          <p:cNvPicPr>
            <a:picLocks noChangeAspect="1" noChangeArrowheads="1"/>
          </p:cNvPicPr>
          <p:nvPr/>
        </p:nvPicPr>
        <p:blipFill>
          <a:blip r:embed="rId2" cstate="print"/>
          <a:srcRect/>
          <a:stretch>
            <a:fillRect/>
          </a:stretch>
        </p:blipFill>
        <p:spPr bwMode="auto">
          <a:xfrm>
            <a:off x="6705600" y="5136125"/>
            <a:ext cx="2133600" cy="149694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Recipe?</a:t>
            </a:r>
            <a:endParaRPr lang="en-US" dirty="0"/>
          </a:p>
        </p:txBody>
      </p:sp>
      <p:sp>
        <p:nvSpPr>
          <p:cNvPr id="3" name="Content Placeholder 2"/>
          <p:cNvSpPr>
            <a:spLocks noGrp="1"/>
          </p:cNvSpPr>
          <p:nvPr>
            <p:ph sz="quarter" idx="1"/>
          </p:nvPr>
        </p:nvSpPr>
        <p:spPr/>
        <p:txBody>
          <a:bodyPr/>
          <a:lstStyle/>
          <a:p>
            <a:r>
              <a:rPr lang="en-US" dirty="0" smtClean="0"/>
              <a:t>A set of directions for making food or beverage.</a:t>
            </a:r>
          </a:p>
          <a:p>
            <a:endParaRPr lang="en-US" dirty="0" smtClean="0"/>
          </a:p>
          <a:p>
            <a:r>
              <a:rPr lang="en-US" dirty="0" smtClean="0"/>
              <a:t>A recipe includes:</a:t>
            </a:r>
          </a:p>
          <a:p>
            <a:pPr lvl="1"/>
            <a:r>
              <a:rPr lang="en-US" dirty="0" smtClean="0"/>
              <a:t>Ingredients</a:t>
            </a:r>
          </a:p>
          <a:p>
            <a:pPr lvl="1"/>
            <a:r>
              <a:rPr lang="en-US" dirty="0" smtClean="0"/>
              <a:t>Directions</a:t>
            </a:r>
          </a:p>
          <a:p>
            <a:pPr lvl="1"/>
            <a:r>
              <a:rPr lang="en-US" dirty="0" smtClean="0"/>
              <a:t>Prep Time</a:t>
            </a:r>
          </a:p>
          <a:p>
            <a:pPr lvl="1"/>
            <a:r>
              <a:rPr lang="en-US" dirty="0" smtClean="0"/>
              <a:t>Cook Time</a:t>
            </a:r>
          </a:p>
          <a:p>
            <a:pPr lvl="1"/>
            <a:r>
              <a:rPr lang="en-US" dirty="0" smtClean="0"/>
              <a:t>Nutritional Facts (Optional)</a:t>
            </a:r>
          </a:p>
          <a:p>
            <a:pPr lvl="1"/>
            <a:r>
              <a:rPr lang="en-US" dirty="0" smtClean="0"/>
              <a:t>Temperature </a:t>
            </a:r>
            <a:endParaRPr lang="en-US" dirty="0"/>
          </a:p>
        </p:txBody>
      </p:sp>
      <p:pic>
        <p:nvPicPr>
          <p:cNvPr id="2050" name="Picture 2" descr="C:\Documents and Settings\Mrs. Jefferson\Local Settings\Temporary Internet Files\Content.IE5\4F5SH0MB\MP900430967[1].jpg"/>
          <p:cNvPicPr>
            <a:picLocks noChangeAspect="1" noChangeArrowheads="1"/>
          </p:cNvPicPr>
          <p:nvPr/>
        </p:nvPicPr>
        <p:blipFill>
          <a:blip r:embed="rId2" cstate="print"/>
          <a:srcRect/>
          <a:stretch>
            <a:fillRect/>
          </a:stretch>
        </p:blipFill>
        <p:spPr bwMode="auto">
          <a:xfrm>
            <a:off x="4876800" y="2590800"/>
            <a:ext cx="3935611" cy="39666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Examine the recipe below and state some of the important things that you are noticing in the sample card.    </a:t>
            </a:r>
            <a:endParaRPr lang="en-US" dirty="0"/>
          </a:p>
        </p:txBody>
      </p:sp>
    </p:spTree>
    <p:extLst>
      <p:ext uri="{BB962C8B-B14F-4D97-AF65-F5344CB8AC3E}">
        <p14:creationId xmlns:p14="http://schemas.microsoft.com/office/powerpoint/2010/main" val="1287947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File"/>
          <p:cNvSpPr>
            <a:spLocks noEditPoints="1" noChangeArrowheads="1"/>
          </p:cNvSpPr>
          <p:nvPr/>
        </p:nvSpPr>
        <p:spPr bwMode="auto">
          <a:xfrm>
            <a:off x="381000" y="228600"/>
            <a:ext cx="8458200" cy="6172200"/>
          </a:xfrm>
          <a:custGeom>
            <a:avLst/>
            <a:gdLst>
              <a:gd name="T0" fmla="*/ 10981 w 21600"/>
              <a:gd name="T1" fmla="*/ 3240 h 21600"/>
              <a:gd name="T2" fmla="*/ 0 w 21600"/>
              <a:gd name="T3" fmla="*/ 10800 h 21600"/>
              <a:gd name="T4" fmla="*/ 10800 w 21600"/>
              <a:gd name="T5" fmla="*/ 21600 h 21600"/>
              <a:gd name="T6" fmla="*/ 21600 w 21600"/>
              <a:gd name="T7" fmla="*/ 10800 h 21600"/>
              <a:gd name="T8" fmla="*/ 0 w 21600"/>
              <a:gd name="T9" fmla="*/ 21600 h 21600"/>
              <a:gd name="T10" fmla="*/ 21600 w 21600"/>
              <a:gd name="T11" fmla="*/ 21600 h 21600"/>
              <a:gd name="T12" fmla="*/ 1086 w 21600"/>
              <a:gd name="T13" fmla="*/ 4628 h 21600"/>
              <a:gd name="T14" fmla="*/ 20635 w 21600"/>
              <a:gd name="T15" fmla="*/ 20289 h 21600"/>
            </a:gdLst>
            <a:ahLst/>
            <a:cxnLst>
              <a:cxn ang="0">
                <a:pos x="T0" y="T1"/>
              </a:cxn>
              <a:cxn ang="0">
                <a:pos x="T2" y="T3"/>
              </a:cxn>
              <a:cxn ang="0">
                <a:pos x="T4" y="T5"/>
              </a:cxn>
              <a:cxn ang="0">
                <a:pos x="T6" y="T7"/>
              </a:cxn>
              <a:cxn ang="0">
                <a:pos x="T8" y="T9"/>
              </a:cxn>
              <a:cxn ang="0">
                <a:pos x="T10" y="T11"/>
              </a:cxn>
            </a:cxnLst>
            <a:rect l="T12" t="T13" r="T14" b="T15"/>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close/>
              </a:path>
            </a:pathLst>
          </a:custGeom>
          <a:solidFill>
            <a:schemeClr val="accent1">
              <a:lumMod val="40000"/>
              <a:lumOff val="60000"/>
            </a:schemeClr>
          </a:solidFill>
          <a:ln w="28575">
            <a:solidFill>
              <a:schemeClr val="tx2">
                <a:lumMod val="60000"/>
                <a:lumOff val="40000"/>
              </a:schemeClr>
            </a:solidFill>
            <a:miter lim="800000"/>
            <a:headEnd/>
            <a:tailEnd/>
          </a:ln>
          <a:effectLst/>
        </p:spPr>
        <p:txBody>
          <a:bodyPr vert="horz" wrap="square" lIns="91440" tIns="45720" rIns="91440" bIns="45720" numCol="1" anchor="t" anchorCtr="0" compatLnSpc="1">
            <a:prstTxWarp prst="textNoShape">
              <a:avLst/>
            </a:prstTxWarp>
          </a:bodyPr>
          <a:lstStyle/>
          <a:p>
            <a:r>
              <a:rPr lang="en-US" sz="2800" b="1" dirty="0" smtClean="0"/>
              <a:t>Miracle Lasagna</a:t>
            </a:r>
            <a:r>
              <a:rPr lang="en-US" dirty="0" smtClean="0"/>
              <a:t>				</a:t>
            </a:r>
          </a:p>
          <a:p>
            <a:endParaRPr lang="en-US" dirty="0" smtClean="0"/>
          </a:p>
          <a:p>
            <a:r>
              <a:rPr lang="en-US" dirty="0" smtClean="0"/>
              <a:t>Servings:  6      Prep Time:  5 minutes       Cook Time:  1 Hr 5 min</a:t>
            </a:r>
          </a:p>
          <a:p>
            <a:endParaRPr lang="en-US" dirty="0" smtClean="0"/>
          </a:p>
          <a:p>
            <a:r>
              <a:rPr lang="en-US" b="1" dirty="0" smtClean="0"/>
              <a:t>Ingredients:</a:t>
            </a:r>
          </a:p>
          <a:p>
            <a:pPr>
              <a:buFont typeface="Arial" pitchFamily="34" charset="0"/>
              <a:buChar char="•"/>
            </a:pPr>
            <a:r>
              <a:rPr lang="en-US" sz="1600" dirty="0" smtClean="0"/>
              <a:t>1 (26 ounce) jar Prego Traditional Italian Sauce</a:t>
            </a:r>
          </a:p>
          <a:p>
            <a:pPr>
              <a:buFont typeface="Arial" pitchFamily="34" charset="0"/>
              <a:buChar char="•"/>
            </a:pPr>
            <a:r>
              <a:rPr lang="en-US" sz="1600" dirty="0" smtClean="0"/>
              <a:t>6 uncooked lasagna noodles</a:t>
            </a:r>
          </a:p>
          <a:p>
            <a:pPr>
              <a:buFont typeface="Arial" pitchFamily="34" charset="0"/>
              <a:buChar char="•"/>
            </a:pPr>
            <a:r>
              <a:rPr lang="en-US" sz="1600" dirty="0" smtClean="0"/>
              <a:t>1 (15 ounce) container ricotta cheese</a:t>
            </a:r>
          </a:p>
          <a:p>
            <a:pPr>
              <a:buFont typeface="Arial" pitchFamily="34" charset="0"/>
              <a:buChar char="•"/>
            </a:pPr>
            <a:r>
              <a:rPr lang="en-US" sz="1600" dirty="0" smtClean="0"/>
              <a:t>2 cups shredded mozzarella cheese</a:t>
            </a:r>
          </a:p>
          <a:p>
            <a:pPr>
              <a:buFont typeface="Arial" pitchFamily="34" charset="0"/>
              <a:buChar char="•"/>
            </a:pPr>
            <a:r>
              <a:rPr lang="en-US" sz="1600" dirty="0" smtClean="0"/>
              <a:t>¼ cup grated Parmesan cheese</a:t>
            </a:r>
          </a:p>
          <a:p>
            <a:pPr>
              <a:buFont typeface="Arial" pitchFamily="34" charset="0"/>
              <a:buChar char="•"/>
            </a:pPr>
            <a:endParaRPr lang="en-US" dirty="0" smtClean="0"/>
          </a:p>
          <a:p>
            <a:r>
              <a:rPr lang="en-US" b="1" dirty="0" smtClean="0"/>
              <a:t>Directions:  </a:t>
            </a:r>
          </a:p>
          <a:p>
            <a:pPr marL="342900" indent="-342900">
              <a:buAutoNum type="arabicPeriod"/>
            </a:pPr>
            <a:r>
              <a:rPr lang="en-US" sz="1600" dirty="0" smtClean="0"/>
              <a:t>Spread about 1 cup pasta sauce in 2-quart shallow baking dish (11x7-inch). Top with 3 uncooked noodles, ricotta cheese, 1 cup mozzarella cheese, Parmesan cheese and 1 cup pasta sauce. Top with remaining 3 uncooked noodles and remaining pasta sauce. Cover. </a:t>
            </a:r>
          </a:p>
          <a:p>
            <a:pPr marL="342900" indent="-342900">
              <a:buAutoNum type="arabicPeriod" startAt="2"/>
            </a:pPr>
            <a:r>
              <a:rPr lang="en-US" sz="1600" dirty="0" smtClean="0"/>
              <a:t>Bake at 375 degrees F for 1 hour Uncover and top with remaining mozzarella cheese. Let stand 5 minutes. </a:t>
            </a:r>
          </a:p>
          <a:p>
            <a:pPr marL="342900" indent="-342900"/>
            <a:endParaRPr lang="en-US" sz="1600" dirty="0" smtClean="0"/>
          </a:p>
          <a:p>
            <a:endParaRPr lang="en-US" dirty="0"/>
          </a:p>
        </p:txBody>
      </p:sp>
      <p:pic>
        <p:nvPicPr>
          <p:cNvPr id="1031" name="Picture 7" descr="Miracle Lasagna Recipe">
            <a:hlinkClick r:id="rId2"/>
          </p:cNvPr>
          <p:cNvPicPr>
            <a:picLocks noChangeAspect="1" noChangeArrowheads="1"/>
          </p:cNvPicPr>
          <p:nvPr/>
        </p:nvPicPr>
        <p:blipFill>
          <a:blip r:embed="rId3" cstate="print"/>
          <a:srcRect/>
          <a:stretch>
            <a:fillRect/>
          </a:stretch>
        </p:blipFill>
        <p:spPr bwMode="auto">
          <a:xfrm>
            <a:off x="6553200" y="1447800"/>
            <a:ext cx="1981199" cy="1981200"/>
          </a:xfrm>
          <a:prstGeom prst="rect">
            <a:avLst/>
          </a:prstGeom>
          <a:noFill/>
        </p:spPr>
      </p:pic>
      <p:sp>
        <p:nvSpPr>
          <p:cNvPr id="4" name="TextBox 3"/>
          <p:cNvSpPr txBox="1"/>
          <p:nvPr/>
        </p:nvSpPr>
        <p:spPr>
          <a:xfrm>
            <a:off x="1143000" y="381000"/>
            <a:ext cx="2057400" cy="381000"/>
          </a:xfrm>
          <a:prstGeom prst="rect">
            <a:avLst/>
          </a:prstGeom>
          <a:noFill/>
        </p:spPr>
        <p:txBody>
          <a:bodyPr wrap="square" rtlCol="0">
            <a:spAutoFit/>
          </a:bodyPr>
          <a:lstStyle/>
          <a:p>
            <a:pPr algn="ctr"/>
            <a:r>
              <a:rPr lang="en-US" dirty="0" smtClean="0"/>
              <a:t>PASTA RECIPES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a Recipe</a:t>
            </a:r>
            <a:endParaRPr lang="en-US" dirty="0"/>
          </a:p>
        </p:txBody>
      </p:sp>
      <p:sp>
        <p:nvSpPr>
          <p:cNvPr id="3" name="Content Placeholder 2"/>
          <p:cNvSpPr>
            <a:spLocks noGrp="1"/>
          </p:cNvSpPr>
          <p:nvPr>
            <p:ph sz="quarter" idx="1"/>
          </p:nvPr>
        </p:nvSpPr>
        <p:spPr/>
        <p:txBody>
          <a:bodyPr/>
          <a:lstStyle/>
          <a:p>
            <a:r>
              <a:rPr lang="en-US" dirty="0" smtClean="0"/>
              <a:t>Read all directions thoroughly before beginning.</a:t>
            </a:r>
          </a:p>
          <a:p>
            <a:r>
              <a:rPr lang="en-US" dirty="0" smtClean="0"/>
              <a:t>Gather all needed equipment and ingredients.</a:t>
            </a:r>
          </a:p>
          <a:p>
            <a:r>
              <a:rPr lang="en-US" dirty="0" smtClean="0"/>
              <a:t>Preheat and/or complete other pre-preparation steps.</a:t>
            </a:r>
          </a:p>
          <a:p>
            <a:r>
              <a:rPr lang="en-US" dirty="0" smtClean="0"/>
              <a:t>Measure  all ingredients .</a:t>
            </a:r>
          </a:p>
          <a:p>
            <a:r>
              <a:rPr lang="en-US" dirty="0" smtClean="0"/>
              <a:t>Follow directions step by step.</a:t>
            </a:r>
            <a:endParaRPr lang="en-US" dirty="0"/>
          </a:p>
        </p:txBody>
      </p:sp>
      <p:pic>
        <p:nvPicPr>
          <p:cNvPr id="3075" name="Picture 3" descr="C:\Documents and Settings\Mrs. Jefferson\Local Settings\Temporary Internet Files\Content.IE5\J3V6BZKQ\MC900040080[1].wmf"/>
          <p:cNvPicPr>
            <a:picLocks noChangeAspect="1" noChangeArrowheads="1"/>
          </p:cNvPicPr>
          <p:nvPr/>
        </p:nvPicPr>
        <p:blipFill>
          <a:blip r:embed="rId2" cstate="print"/>
          <a:srcRect/>
          <a:stretch>
            <a:fillRect/>
          </a:stretch>
        </p:blipFill>
        <p:spPr bwMode="auto">
          <a:xfrm>
            <a:off x="5105399" y="3276600"/>
            <a:ext cx="3969299" cy="33528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772400" cy="1143000"/>
          </a:xfrm>
        </p:spPr>
        <p:txBody>
          <a:bodyPr/>
          <a:lstStyle/>
          <a:p>
            <a:r>
              <a:rPr lang="en-US" dirty="0" smtClean="0"/>
              <a:t>Common Abbreviations</a:t>
            </a:r>
            <a:endParaRPr lang="en-US" dirty="0"/>
          </a:p>
        </p:txBody>
      </p:sp>
      <p:sp>
        <p:nvSpPr>
          <p:cNvPr id="3" name="Content Placeholder 2"/>
          <p:cNvSpPr>
            <a:spLocks noGrp="1"/>
          </p:cNvSpPr>
          <p:nvPr>
            <p:ph sz="quarter" idx="1"/>
          </p:nvPr>
        </p:nvSpPr>
        <p:spPr>
          <a:xfrm>
            <a:off x="152400" y="1676400"/>
            <a:ext cx="4114800" cy="1828800"/>
          </a:xfrm>
        </p:spPr>
        <p:txBody>
          <a:bodyPr>
            <a:normAutofit/>
          </a:bodyPr>
          <a:lstStyle/>
          <a:p>
            <a:r>
              <a:rPr lang="en-US" dirty="0" smtClean="0"/>
              <a:t>Here are some common abbreviations that you will find in most recipes.</a:t>
            </a:r>
          </a:p>
          <a:p>
            <a:endParaRPr lang="en-US" dirty="0" smtClean="0"/>
          </a:p>
          <a:p>
            <a:endParaRPr lang="en-US" dirty="0"/>
          </a:p>
        </p:txBody>
      </p:sp>
      <p:graphicFrame>
        <p:nvGraphicFramePr>
          <p:cNvPr id="4" name="Group 115"/>
          <p:cNvGraphicFramePr>
            <a:graphicFrameLocks/>
          </p:cNvGraphicFramePr>
          <p:nvPr/>
        </p:nvGraphicFramePr>
        <p:xfrm>
          <a:off x="4114800" y="1219200"/>
          <a:ext cx="4419600" cy="5257799"/>
        </p:xfrm>
        <a:graphic>
          <a:graphicData uri="http://schemas.openxmlformats.org/drawingml/2006/table">
            <a:tbl>
              <a:tblPr>
                <a:tableStyleId>{284E427A-3D55-4303-BF80-6455036E1DE7}</a:tableStyleId>
              </a:tblPr>
              <a:tblGrid>
                <a:gridCol w="2537178"/>
                <a:gridCol w="1882422"/>
              </a:tblGrid>
              <a:tr h="45538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Abbreviation</a:t>
                      </a:r>
                      <a:endParaRPr kumimoji="0" lang="en-US" sz="2400" b="0" i="0" u="none" strike="noStrike" cap="none" normalizeH="0" baseline="0" dirty="0" smtClean="0">
                        <a:ln>
                          <a:noFill/>
                        </a:ln>
                        <a:solidFill>
                          <a:schemeClr val="bg2"/>
                        </a:solidFill>
                        <a:effectLst/>
                        <a:latin typeface="Arial Black" pitchFamily="34" charset="0"/>
                      </a:endParaRPr>
                    </a:p>
                  </a:txBody>
                  <a:tcPr horzOverflow="overflow">
                    <a:solidFill>
                      <a:schemeClr val="tx2">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Meaning</a:t>
                      </a:r>
                      <a:endParaRPr kumimoji="0" lang="en-US" sz="2400" b="0" i="0" u="none" strike="noStrike" cap="none" normalizeH="0" baseline="0" dirty="0" smtClean="0">
                        <a:ln>
                          <a:noFill/>
                        </a:ln>
                        <a:solidFill>
                          <a:schemeClr val="bg2"/>
                        </a:solidFill>
                        <a:effectLst/>
                        <a:latin typeface="Arial Black" pitchFamily="34" charset="0"/>
                      </a:endParaRPr>
                    </a:p>
                  </a:txBody>
                  <a:tcPr horzOverflow="overflow">
                    <a:solidFill>
                      <a:schemeClr val="tx2">
                        <a:lumMod val="60000"/>
                        <a:lumOff val="40000"/>
                      </a:schemeClr>
                    </a:solidFill>
                  </a:tcPr>
                </a:tc>
              </a:tr>
              <a:tr h="4553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smtClean="0">
                          <a:ln>
                            <a:noFill/>
                          </a:ln>
                          <a:effectLst/>
                        </a:rPr>
                        <a:t>tsp. or t.</a:t>
                      </a:r>
                      <a:endParaRPr kumimoji="0" lang="en-US" sz="24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smtClean="0">
                          <a:ln>
                            <a:noFill/>
                          </a:ln>
                          <a:effectLst/>
                        </a:rPr>
                        <a:t>teaspoon</a:t>
                      </a:r>
                      <a:endParaRPr kumimoji="0" lang="en-US" sz="2400" b="0" i="0" u="none" strike="noStrike" cap="none" normalizeH="0" baseline="0" smtClean="0">
                        <a:ln>
                          <a:noFill/>
                        </a:ln>
                        <a:solidFill>
                          <a:schemeClr val="tx1"/>
                        </a:solidFill>
                        <a:effectLst/>
                        <a:latin typeface="Arial" charset="0"/>
                      </a:endParaRPr>
                    </a:p>
                  </a:txBody>
                  <a:tcPr horzOverflow="overflow"/>
                </a:tc>
              </a:tr>
              <a:tr h="4553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Tbsp. or T.</a:t>
                      </a:r>
                      <a:endParaRPr kumimoji="0" lang="en-US" sz="24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tablespoon</a:t>
                      </a:r>
                      <a:endParaRPr kumimoji="0" lang="en-US" sz="2400" b="0" i="0" u="none" strike="noStrike" cap="none" normalizeH="0" baseline="0" dirty="0" smtClean="0">
                        <a:ln>
                          <a:noFill/>
                        </a:ln>
                        <a:solidFill>
                          <a:schemeClr val="tx1"/>
                        </a:solidFill>
                        <a:effectLst/>
                        <a:latin typeface="Arial" charset="0"/>
                      </a:endParaRPr>
                    </a:p>
                  </a:txBody>
                  <a:tcPr horzOverflow="overflow"/>
                </a:tc>
              </a:tr>
              <a:tr h="4553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c. or C.</a:t>
                      </a:r>
                      <a:endParaRPr kumimoji="0" lang="en-US" sz="24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smtClean="0">
                          <a:ln>
                            <a:noFill/>
                          </a:ln>
                          <a:effectLst/>
                        </a:rPr>
                        <a:t>cup</a:t>
                      </a:r>
                      <a:endParaRPr kumimoji="0" lang="en-US" sz="2400" b="0" i="0" u="none" strike="noStrike" cap="none" normalizeH="0" baseline="0" smtClean="0">
                        <a:ln>
                          <a:noFill/>
                        </a:ln>
                        <a:solidFill>
                          <a:schemeClr val="tx1"/>
                        </a:solidFill>
                        <a:effectLst/>
                        <a:latin typeface="Arial" charset="0"/>
                      </a:endParaRPr>
                    </a:p>
                  </a:txBody>
                  <a:tcPr horzOverflow="overflow"/>
                </a:tc>
              </a:tr>
              <a:tr h="4553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smtClean="0">
                          <a:ln>
                            <a:noFill/>
                          </a:ln>
                          <a:effectLst/>
                        </a:rPr>
                        <a:t>pt.</a:t>
                      </a:r>
                      <a:endParaRPr kumimoji="0" lang="en-US" sz="24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pint</a:t>
                      </a:r>
                      <a:endParaRPr kumimoji="0" lang="en-US" sz="2400" b="0" i="0" u="none" strike="noStrike" cap="none" normalizeH="0" baseline="0" dirty="0" smtClean="0">
                        <a:ln>
                          <a:noFill/>
                        </a:ln>
                        <a:solidFill>
                          <a:schemeClr val="tx1"/>
                        </a:solidFill>
                        <a:effectLst/>
                        <a:latin typeface="Arial" charset="0"/>
                      </a:endParaRPr>
                    </a:p>
                  </a:txBody>
                  <a:tcPr horzOverflow="overflow"/>
                </a:tc>
              </a:tr>
              <a:tr h="4553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smtClean="0">
                          <a:ln>
                            <a:noFill/>
                          </a:ln>
                          <a:effectLst/>
                        </a:rPr>
                        <a:t>qt.</a:t>
                      </a:r>
                      <a:endParaRPr kumimoji="0" lang="en-US" sz="24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smtClean="0">
                          <a:ln>
                            <a:noFill/>
                          </a:ln>
                          <a:effectLst/>
                        </a:rPr>
                        <a:t>quart</a:t>
                      </a:r>
                      <a:endParaRPr kumimoji="0" lang="en-US" sz="2400" b="0" i="0" u="none" strike="noStrike" cap="none" normalizeH="0" baseline="0" smtClean="0">
                        <a:ln>
                          <a:noFill/>
                        </a:ln>
                        <a:solidFill>
                          <a:schemeClr val="tx1"/>
                        </a:solidFill>
                        <a:effectLst/>
                        <a:latin typeface="Arial" charset="0"/>
                      </a:endParaRPr>
                    </a:p>
                  </a:txBody>
                  <a:tcPr horzOverflow="overflow"/>
                </a:tc>
              </a:tr>
              <a:tr h="4553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smtClean="0">
                          <a:ln>
                            <a:noFill/>
                          </a:ln>
                          <a:effectLst/>
                        </a:rPr>
                        <a:t>oz.</a:t>
                      </a:r>
                      <a:endParaRPr kumimoji="0" lang="en-US" sz="24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smtClean="0">
                          <a:ln>
                            <a:noFill/>
                          </a:ln>
                          <a:effectLst/>
                        </a:rPr>
                        <a:t>ounce</a:t>
                      </a:r>
                      <a:endParaRPr kumimoji="0" lang="en-US" sz="2400" b="0" i="0" u="none" strike="noStrike" cap="none" normalizeH="0" baseline="0" smtClean="0">
                        <a:ln>
                          <a:noFill/>
                        </a:ln>
                        <a:solidFill>
                          <a:schemeClr val="tx1"/>
                        </a:solidFill>
                        <a:effectLst/>
                        <a:latin typeface="Arial" charset="0"/>
                      </a:endParaRPr>
                    </a:p>
                  </a:txBody>
                  <a:tcPr horzOverflow="overflow"/>
                </a:tc>
              </a:tr>
              <a:tr h="4553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lb. or #</a:t>
                      </a:r>
                      <a:endParaRPr kumimoji="0" lang="en-US" sz="24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pound</a:t>
                      </a:r>
                      <a:endParaRPr kumimoji="0" lang="en-US" sz="2400" b="0" i="0" u="none" strike="noStrike" cap="none" normalizeH="0" baseline="0" dirty="0" smtClean="0">
                        <a:ln>
                          <a:noFill/>
                        </a:ln>
                        <a:solidFill>
                          <a:schemeClr val="tx1"/>
                        </a:solidFill>
                        <a:effectLst/>
                        <a:latin typeface="Arial" charset="0"/>
                      </a:endParaRPr>
                    </a:p>
                  </a:txBody>
                  <a:tcPr horzOverflow="overflow"/>
                </a:tc>
              </a:tr>
              <a:tr h="533399">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sz="2400" dirty="0" smtClean="0"/>
                        <a:t>°F</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Perpetua" pitchFamily="18" charset="0"/>
                        </a:rPr>
                        <a:t>Fahrenheit</a:t>
                      </a:r>
                    </a:p>
                  </a:txBody>
                  <a:tcPr horzOverflow="overflow"/>
                </a:tc>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sz="2400" dirty="0" smtClean="0"/>
                        <a:t>Hr</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Perpetua" pitchFamily="18" charset="0"/>
                        </a:rPr>
                        <a:t>hour</a:t>
                      </a:r>
                    </a:p>
                  </a:txBody>
                  <a:tcPr horzOverflow="overflow"/>
                </a:tc>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sz="2400" dirty="0" smtClean="0"/>
                        <a:t>min.</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Perpetua" pitchFamily="18" charset="0"/>
                        </a:rPr>
                        <a:t>minute</a:t>
                      </a:r>
                    </a:p>
                  </a:txBody>
                  <a:tcPr horzOverflow="overflow"/>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86800" cy="1143000"/>
          </a:xfrm>
        </p:spPr>
        <p:txBody>
          <a:bodyPr>
            <a:noAutofit/>
          </a:bodyPr>
          <a:lstStyle/>
          <a:p>
            <a:r>
              <a:rPr lang="en-US" dirty="0" smtClean="0"/>
              <a:t>Measuring for Recipes:  Dry Ingredients</a:t>
            </a:r>
            <a:endParaRPr lang="en-US" dirty="0"/>
          </a:p>
        </p:txBody>
      </p:sp>
      <p:sp>
        <p:nvSpPr>
          <p:cNvPr id="4" name="Rectangle 7"/>
          <p:cNvSpPr>
            <a:spLocks noGrp="1" noChangeArrowheads="1"/>
          </p:cNvSpPr>
          <p:nvPr>
            <p:ph sz="quarter" idx="1"/>
          </p:nvPr>
        </p:nvSpPr>
        <p:spPr>
          <a:xfrm>
            <a:off x="609600" y="1676400"/>
            <a:ext cx="3886200" cy="4572000"/>
          </a:xfrm>
        </p:spPr>
        <p:txBody>
          <a:bodyPr/>
          <a:lstStyle/>
          <a:p>
            <a:pPr>
              <a:lnSpc>
                <a:spcPct val="90000"/>
              </a:lnSpc>
            </a:pPr>
            <a:r>
              <a:rPr lang="en-US" dirty="0" smtClean="0">
                <a:solidFill>
                  <a:schemeClr val="bg2">
                    <a:lumMod val="25000"/>
                  </a:schemeClr>
                </a:solidFill>
              </a:rPr>
              <a:t> </a:t>
            </a:r>
            <a:r>
              <a:rPr lang="en-US" dirty="0">
                <a:solidFill>
                  <a:schemeClr val="bg2">
                    <a:lumMod val="25000"/>
                  </a:schemeClr>
                </a:solidFill>
              </a:rPr>
              <a:t>Spoon ingredient into measuring cup until it is overfilled. (When measuring brown sugar, pack it into the measuring cup with the back of the spoon</a:t>
            </a:r>
            <a:r>
              <a:rPr lang="en-US" dirty="0" smtClean="0">
                <a:solidFill>
                  <a:schemeClr val="bg2">
                    <a:lumMod val="25000"/>
                  </a:schemeClr>
                </a:solidFill>
              </a:rPr>
              <a:t>.)</a:t>
            </a:r>
          </a:p>
          <a:p>
            <a:pPr>
              <a:lnSpc>
                <a:spcPct val="90000"/>
              </a:lnSpc>
            </a:pPr>
            <a:r>
              <a:rPr lang="en-US" dirty="0" smtClean="0">
                <a:solidFill>
                  <a:schemeClr val="bg2">
                    <a:lumMod val="25000"/>
                  </a:schemeClr>
                </a:solidFill>
              </a:rPr>
              <a:t>Use a straight-edge spatula to level off any excess.</a:t>
            </a:r>
            <a:endParaRPr lang="en-US" dirty="0">
              <a:solidFill>
                <a:schemeClr val="bg2">
                  <a:lumMod val="25000"/>
                </a:schemeClr>
              </a:solidFill>
            </a:endParaRPr>
          </a:p>
        </p:txBody>
      </p:sp>
      <p:pic>
        <p:nvPicPr>
          <p:cNvPr id="17412" name="Picture 4" descr="http://www.recipetips.com/kitchen/images/refimages/flour/cooking/roux/measure_flour.jpg"/>
          <p:cNvPicPr>
            <a:picLocks noChangeAspect="1" noChangeArrowheads="1"/>
          </p:cNvPicPr>
          <p:nvPr/>
        </p:nvPicPr>
        <p:blipFill>
          <a:blip r:embed="rId2" cstate="print"/>
          <a:srcRect/>
          <a:stretch>
            <a:fillRect/>
          </a:stretch>
        </p:blipFill>
        <p:spPr bwMode="auto">
          <a:xfrm>
            <a:off x="4646580" y="2133600"/>
            <a:ext cx="3881334" cy="2895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out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outVertic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Autofit/>
          </a:bodyPr>
          <a:lstStyle/>
          <a:p>
            <a:r>
              <a:rPr lang="en-US" sz="3600" b="1" dirty="0" smtClean="0"/>
              <a:t>Measuring for Recipes:  Liquid Ingredients</a:t>
            </a:r>
            <a:endParaRPr lang="en-US" sz="3600" b="1" dirty="0"/>
          </a:p>
        </p:txBody>
      </p:sp>
      <p:sp>
        <p:nvSpPr>
          <p:cNvPr id="4" name="Rectangle 5"/>
          <p:cNvSpPr>
            <a:spLocks noGrp="1" noChangeArrowheads="1"/>
          </p:cNvSpPr>
          <p:nvPr>
            <p:ph sz="quarter" idx="1"/>
          </p:nvPr>
        </p:nvSpPr>
        <p:spPr>
          <a:xfrm>
            <a:off x="228600" y="1447800"/>
            <a:ext cx="5029200" cy="4953000"/>
          </a:xfrm>
        </p:spPr>
        <p:txBody>
          <a:bodyPr>
            <a:normAutofit/>
          </a:bodyPr>
          <a:lstStyle/>
          <a:p>
            <a:pPr marL="533400" indent="-533400"/>
            <a:r>
              <a:rPr lang="en-US" sz="2800" dirty="0" smtClean="0">
                <a:solidFill>
                  <a:schemeClr val="bg2">
                    <a:lumMod val="25000"/>
                  </a:schemeClr>
                </a:solidFill>
              </a:rPr>
              <a:t>Set </a:t>
            </a:r>
            <a:r>
              <a:rPr lang="en-US" sz="2800" dirty="0">
                <a:solidFill>
                  <a:schemeClr val="bg2">
                    <a:lumMod val="25000"/>
                  </a:schemeClr>
                </a:solidFill>
              </a:rPr>
              <a:t>a liquid measuring cup on a flat surface</a:t>
            </a:r>
            <a:r>
              <a:rPr lang="en-US" sz="2800" dirty="0" smtClean="0">
                <a:solidFill>
                  <a:schemeClr val="bg2">
                    <a:lumMod val="25000"/>
                  </a:schemeClr>
                </a:solidFill>
              </a:rPr>
              <a:t>.</a:t>
            </a:r>
          </a:p>
          <a:p>
            <a:pPr marL="533400" indent="-533400"/>
            <a:r>
              <a:rPr lang="en-US" sz="2800" dirty="0" smtClean="0">
                <a:solidFill>
                  <a:schemeClr val="bg2">
                    <a:lumMod val="25000"/>
                  </a:schemeClr>
                </a:solidFill>
              </a:rPr>
              <a:t>Bend down so the desired measurement marking is at eye level.</a:t>
            </a:r>
          </a:p>
          <a:p>
            <a:pPr marL="533400" indent="-533400"/>
            <a:r>
              <a:rPr lang="en-US" sz="2800" dirty="0" smtClean="0">
                <a:solidFill>
                  <a:schemeClr val="bg2">
                    <a:lumMod val="25000"/>
                  </a:schemeClr>
                </a:solidFill>
              </a:rPr>
              <a:t>Slowly pour the ingredient into the measuring cup until it reaches the mark for the desired amount.</a:t>
            </a:r>
          </a:p>
          <a:p>
            <a:pPr marL="533400" indent="-533400"/>
            <a:endParaRPr lang="en-US" sz="2800" dirty="0">
              <a:solidFill>
                <a:schemeClr val="bg2">
                  <a:lumMod val="25000"/>
                </a:schemeClr>
              </a:solidFill>
            </a:endParaRPr>
          </a:p>
        </p:txBody>
      </p:sp>
      <p:pic>
        <p:nvPicPr>
          <p:cNvPr id="18442" name="Picture 10" descr="http://www.recipetips.com/kitchen/images/refimages/kitchen_advice/measuring/measure_oil.jpg"/>
          <p:cNvPicPr>
            <a:picLocks noChangeAspect="1" noChangeArrowheads="1"/>
          </p:cNvPicPr>
          <p:nvPr/>
        </p:nvPicPr>
        <p:blipFill>
          <a:blip r:embed="rId2" cstate="print"/>
          <a:srcRect/>
          <a:stretch>
            <a:fillRect/>
          </a:stretch>
        </p:blipFill>
        <p:spPr bwMode="auto">
          <a:xfrm>
            <a:off x="5334000" y="2362200"/>
            <a:ext cx="3463636" cy="2743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out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out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outVertical)">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for Recipes:  Fats</a:t>
            </a:r>
            <a:endParaRPr lang="en-US" dirty="0"/>
          </a:p>
        </p:txBody>
      </p:sp>
      <p:sp>
        <p:nvSpPr>
          <p:cNvPr id="4" name="Rectangle 5"/>
          <p:cNvSpPr>
            <a:spLocks noGrp="1" noChangeArrowheads="1"/>
          </p:cNvSpPr>
          <p:nvPr>
            <p:ph sz="quarter" idx="1"/>
          </p:nvPr>
        </p:nvSpPr>
        <p:spPr>
          <a:xfrm>
            <a:off x="228600" y="1752600"/>
            <a:ext cx="5105400" cy="4572000"/>
          </a:xfrm>
        </p:spPr>
        <p:txBody>
          <a:bodyPr/>
          <a:lstStyle/>
          <a:p>
            <a:r>
              <a:rPr lang="en-US" sz="2800" dirty="0" smtClean="0"/>
              <a:t> </a:t>
            </a:r>
            <a:r>
              <a:rPr lang="en-US" sz="2800" dirty="0"/>
              <a:t>Use a rubber spatula to press fats into a dry measuring cup, making sure to eliminate any air pockets.</a:t>
            </a:r>
          </a:p>
          <a:p>
            <a:r>
              <a:rPr lang="en-US" sz="2800" dirty="0" smtClean="0"/>
              <a:t>Overfill </a:t>
            </a:r>
            <a:r>
              <a:rPr lang="en-US" sz="2800" dirty="0"/>
              <a:t>the measuring cup.</a:t>
            </a:r>
          </a:p>
          <a:p>
            <a:r>
              <a:rPr lang="en-US" sz="2800" dirty="0" smtClean="0"/>
              <a:t>Level </a:t>
            </a:r>
            <a:r>
              <a:rPr lang="en-US" sz="2800" dirty="0"/>
              <a:t>it with a straight-edged spatula.</a:t>
            </a:r>
          </a:p>
        </p:txBody>
      </p:sp>
      <p:pic>
        <p:nvPicPr>
          <p:cNvPr id="19458" name="Picture 2" descr="http://www.learninghowtocook.com/site/images/data/020609MeasuringIngredientsforBaking305/Biscuit%20PICT%2010%20or%20measuing%20shortening%202.jpg"/>
          <p:cNvPicPr>
            <a:picLocks noChangeAspect="1" noChangeArrowheads="1"/>
          </p:cNvPicPr>
          <p:nvPr/>
        </p:nvPicPr>
        <p:blipFill>
          <a:blip r:embed="rId2" cstate="print"/>
          <a:srcRect/>
          <a:stretch>
            <a:fillRect/>
          </a:stretch>
        </p:blipFill>
        <p:spPr bwMode="auto">
          <a:xfrm>
            <a:off x="5029200" y="2438400"/>
            <a:ext cx="3810000" cy="28575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out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out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outVertical)">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251</TotalTime>
  <Words>637</Words>
  <Application>Microsoft Office PowerPoint</Application>
  <PresentationFormat>On-screen Show (4:3)</PresentationFormat>
  <Paragraphs>134</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Arial Black</vt:lpstr>
      <vt:lpstr>Calibri</vt:lpstr>
      <vt:lpstr>Franklin Gothic Book</vt:lpstr>
      <vt:lpstr>Perpetua</vt:lpstr>
      <vt:lpstr>Wingdings 2</vt:lpstr>
      <vt:lpstr>Equity</vt:lpstr>
      <vt:lpstr>Reading and Using Recipes</vt:lpstr>
      <vt:lpstr>What is a Recipe?</vt:lpstr>
      <vt:lpstr>PowerPoint Presentation</vt:lpstr>
      <vt:lpstr>PowerPoint Presentation</vt:lpstr>
      <vt:lpstr>How to Use a Recipe</vt:lpstr>
      <vt:lpstr>Common Abbreviations</vt:lpstr>
      <vt:lpstr>Measuring for Recipes:  Dry Ingredients</vt:lpstr>
      <vt:lpstr>Measuring for Recipes:  Liquid Ingredients</vt:lpstr>
      <vt:lpstr>Measuring for Recipes:  Fats</vt:lpstr>
      <vt:lpstr>Equivalents</vt:lpstr>
      <vt:lpstr>Adjusting Recipes</vt:lpstr>
      <vt:lpstr>Recipe Adjusting Example</vt:lpstr>
      <vt:lpstr>Recipe Writing Activity – Assessment 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and Using Recipes</dc:title>
  <dc:creator>tjefferson</dc:creator>
  <cp:lastModifiedBy>User</cp:lastModifiedBy>
  <cp:revision>9</cp:revision>
  <dcterms:created xsi:type="dcterms:W3CDTF">2011-01-12T19:32:26Z</dcterms:created>
  <dcterms:modified xsi:type="dcterms:W3CDTF">2014-01-29T03:41:18Z</dcterms:modified>
</cp:coreProperties>
</file>