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31"/>
  </p:handoutMasterIdLst>
  <p:sldIdLst>
    <p:sldId id="256" r:id="rId2"/>
    <p:sldId id="268" r:id="rId3"/>
    <p:sldId id="257" r:id="rId4"/>
    <p:sldId id="258" r:id="rId5"/>
    <p:sldId id="271" r:id="rId6"/>
    <p:sldId id="267" r:id="rId7"/>
    <p:sldId id="274" r:id="rId8"/>
    <p:sldId id="272" r:id="rId9"/>
    <p:sldId id="275" r:id="rId10"/>
    <p:sldId id="262" r:id="rId11"/>
    <p:sldId id="276" r:id="rId12"/>
    <p:sldId id="277" r:id="rId13"/>
    <p:sldId id="260" r:id="rId14"/>
    <p:sldId id="266" r:id="rId15"/>
    <p:sldId id="278" r:id="rId16"/>
    <p:sldId id="279" r:id="rId17"/>
    <p:sldId id="261" r:id="rId18"/>
    <p:sldId id="280" r:id="rId19"/>
    <p:sldId id="281" r:id="rId20"/>
    <p:sldId id="263" r:id="rId21"/>
    <p:sldId id="264" r:id="rId22"/>
    <p:sldId id="265" r:id="rId23"/>
    <p:sldId id="269" r:id="rId24"/>
    <p:sldId id="270" r:id="rId25"/>
    <p:sldId id="282" r:id="rId26"/>
    <p:sldId id="283" r:id="rId27"/>
    <p:sldId id="284" r:id="rId28"/>
    <p:sldId id="273" r:id="rId29"/>
    <p:sldId id="285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4" autoAdjust="0"/>
    <p:restoredTop sz="94660"/>
  </p:normalViewPr>
  <p:slideViewPr>
    <p:cSldViewPr>
      <p:cViewPr varScale="1">
        <p:scale>
          <a:sx n="43" d="100"/>
          <a:sy n="43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69540561-79FC-481E-9736-8560EE8DAFC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32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0C8FE1A0-91C8-4A00-875A-FD511A6EFF5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CE049-3256-4DEC-9AA9-D8CBD7A4EE5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6B20D6-08EB-48E9-9DBF-C85EA3BCD45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249119-54D8-452C-9F34-13C3F1DC24B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D7A468-F5D6-4603-B9A4-0F54FAB3470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71119-32C1-4843-93E4-2F92CAF7A94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B8F8A8-AE92-4F87-BACA-AE2CDCE9FB4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4DE85E-B3D1-4B43-8B0F-A9D99C045FA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C2BDA-754B-454B-9E32-9C5F5FC1DB4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5671DD-B626-43A1-95ED-01D43ADDAD4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F6072B-05EC-4FF7-B3F8-A73BDCC2AEF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15BA5C-422C-4CCB-8E66-35F8C84859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E2BC7DCA-9A11-4E07-8508-A9979410F8A3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maham.com/hi-res_recipe_images2/hs-16-pdp-ic-14_parma_caesar_salad_b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margarethart.com/gallery/album02/salads?full=1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www.perduefoodservice.com/resources/images/DrumsterFondue.jpg&amp;imgrefurl=http://www.perduefoodservice.com/Products/product_details.asp%3FproductId%3D07700&amp;h=500&amp;w=752&amp;sz=117&amp;hl=en&amp;start=7&amp;tbnid=Pz70uLS5fpYCqM:&amp;tbnh=94&amp;tbnw=141&amp;prev=/images%3Fq%3Dblue%2Bcheese%2Bdressing%26gbv%3D2%26svnum%3D10%26hl%3Den%26sa%3DG" TargetMode="External"/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hyperlink" Target="http://images.google.com/imgres?imgurl=http://www.tistasty.com/web%2520images/2_pl__oil2.jpg&amp;imgrefurl=http://www.tistasty.com/grandmapantry2.htm&amp;h=1535&amp;w=1090&amp;sz=409&amp;hl=en&amp;start=56&amp;tbnid=0CuJBUrR_U_tsM:&amp;tbnh=150&amp;tbnw=107&amp;prev=/images%3Fq%3Doil%2B%2526%2Bvinegar%2Bdressing%26start%3D40%26gbv%3D2%26ndsp%3D20%26svnum%3D10%26hl%3Den%26sa%3DN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mages.google.com/imgres?imgurl=http://farm1.static.flickr.com/1/202662_9972f08373.jpg%3Fv%3D0&amp;imgrefurl=http://www.flickr.com/photos/schlomo/202662/in/set-4402/&amp;h=375&amp;w=500&amp;sz=45&amp;hl=en&amp;start=71&amp;tbnid=Z6qtbGqW-3dYJM:&amp;tbnh=98&amp;tbnw=130&amp;prev=/images%3Fq%3Dranch%2Bdressing%26start%3D60%26gbv%3D2%26ndsp%3D20%26svnum%3D10%26hl%3Den%26sa%3DN" TargetMode="External"/><Relationship Id="rId11" Type="http://schemas.openxmlformats.org/officeDocument/2006/relationships/image" Target="../media/image38.jpeg"/><Relationship Id="rId5" Type="http://schemas.openxmlformats.org/officeDocument/2006/relationships/image" Target="../media/image35.jpeg"/><Relationship Id="rId10" Type="http://schemas.openxmlformats.org/officeDocument/2006/relationships/hyperlink" Target="http://images.google.com/imgres?imgurl=http://www.realgrilling.com/img/rec_grilled_salmon_img.jpg&amp;imgrefurl=http://www.realgrilling.com/rec_salmon.html&amp;h=254&amp;w=253&amp;sz=20&amp;hl=en&amp;start=35&amp;tbnid=EZSVJVm1yqMUpM:&amp;tbnh=111&amp;tbnw=111&amp;prev=/images%3Fq%3Dgreen%2Bgoddess%2Bdressing%26start%3D20%26gbv%3D2%26ndsp%3D20%26svnum%3D10%26hl%3Den%26sa%3DN" TargetMode="External"/><Relationship Id="rId4" Type="http://schemas.openxmlformats.org/officeDocument/2006/relationships/hyperlink" Target="http://images.google.com/imgres?imgurl=http://ebayimages.goantiques.com/dbimages/CKU2751/CKU27511548.jpg&amp;imgrefurl=http://www.icollector.com/catalog_html.aspx%3Fsid%3D12390&amp;h=480&amp;w=640&amp;sz=33&amp;hl=en&amp;start=67&amp;tbnid=HW_jsXXA2olSlM:&amp;tbnh=103&amp;tbnw=137&amp;prev=/images%3Fq%3Doil%2B%2526%2Bvinegar%2Bdressing%26start%3D60%26gbv%3D2%26ndsp%3D20%26svnum%3D10%26hl%3Den%26sa%3DN" TargetMode="External"/><Relationship Id="rId9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lasanitas.com/Food/food002big.jpg&amp;imgrefurl=http://lasanitas.com/ourmenu.htm&amp;h=400&amp;w=319&amp;sz=71&amp;hl=en&amp;start=14&amp;tbnid=S6sD4BmLad47HM:&amp;tbnh=124&amp;tbnw=99&amp;prev=/images%3Fq%3Dshrimp%2Bcocktail%26gbv%3D2%26svnum%3D10%26hl%3Den%26sa%3DG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images.google.com/imgres?imgurl=http://www.taunton.com/CMS/uploadedImages/Images/Cooking/Apple_FB/fc69tr230.jpg&amp;imgrefurl=http://www.taunton.com/finecooking/party/fbp15.asp&amp;h=265&amp;w=270&amp;sz=20&amp;hl=en&amp;start=53&amp;tbnid=IFpLwWdiKuolEM:&amp;tbnh=111&amp;tbnw=113&amp;prev=/images%3Fq%3Dshrimp%2Bcocktail%26start%3D40%26gbv%3D2%26ndsp%3D20%26svnum%3D10%26hl%3Den%26sa%3DN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images.google.com/imgres?imgurl=http://www.silveradoresort.com/press_images/silv-shrimp-cocktail.jpg&amp;imgrefurl=http://www.silveradoresort.com/html/press_photo_dnld_food.html&amp;h=1408&amp;w=1536&amp;sz=473&amp;hl=en&amp;start=4&amp;tbnid=PwpIgUaqeXhLWM:&amp;tbnh=138&amp;tbnw=150&amp;prev=/images%3Fq%3Dshrimp%2Bcocktail%26gbv%3D2%26svnum%3D10%26hl%3Den%26sa%3DG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images.google.com/imgres?imgurl=http://www.gumbosroundrock.com/Images/Food/app_cocktail.jpg&amp;imgrefurl=http://www.gumbosroundrock.com/dinner.htm&amp;h=300&amp;w=400&amp;sz=252&amp;hl=en&amp;start=12&amp;tbnid=siAtpTZXF7G9YM:&amp;tbnh=107&amp;tbnw=143&amp;prev=/images%3Fq%3Dshrimp%2Bcocktail%26gbv%3D2%26svnum%3D10%26hl%3Den%26sa%3DG" TargetMode="Externa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www.exclusivelyfood.com.au/uploaded_images/sweetpotatosalad1-735073.JPG&amp;imgrefurl=http://www.exclusivelyfood.com.au/2006/08/sweet-potato-salad-recipe.html&amp;h=418&amp;w=408&amp;sz=47&amp;hl=en&amp;start=58&amp;tbnid=-TX4MKZTzp9qyM:&amp;tbnh=125&amp;tbnw=122&amp;prev=/images%3Fq%3Dpotato%2B%2B%2Bsalad%26start%3D40%26gbv%3D2%26ndsp%3D20%26svnum%3D10%26hl%3Den%26sa%3DN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images.google.com/imgres?imgurl=http://www.finedinings.com/cabbagemintsalad_006.jpg&amp;imgrefurl=http://www.finedinings.com/cabbage_shredded__mint_salad.htm&amp;h=263&amp;w=350&amp;sz=37&amp;hl=en&amp;start=4&amp;tbnid=JWr4X1uMOgS_vM:&amp;tbnh=90&amp;tbnw=120&amp;prev=/images%3Fq%3Dcole%2Bslaw%2B%2Bsalad%26gbv%3D2%26svnum%3D10%26hl%3Den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images.google.com/imgres?imgurl=http://www.recipe.org.au/userimages/user-62512_1161994172.JPG&amp;imgrefurl=http://www.recipe.org.au/2006-10/&amp;h=499&amp;w=662&amp;sz=39&amp;hl=en&amp;start=41&amp;tbnid=OLtBy4UGko1t-M:&amp;tbnh=104&amp;tbnw=138&amp;prev=/images%3Fq%3Dpotato%2B%2B%2Bsalad%26start%3D40%26gbv%3D2%26ndsp%3D20%26svnum%3D10%26hl%3Den%26sa%3DN" TargetMode="External"/><Relationship Id="rId11" Type="http://schemas.openxmlformats.org/officeDocument/2006/relationships/image" Target="../media/image17.jpeg"/><Relationship Id="rId5" Type="http://schemas.openxmlformats.org/officeDocument/2006/relationships/image" Target="../media/image14.jpeg"/><Relationship Id="rId10" Type="http://schemas.openxmlformats.org/officeDocument/2006/relationships/hyperlink" Target="http://images.google.com/imgres?imgurl=http://www.floydthefoodguy.com/images/blog/tomato_basil_salad.jpg&amp;imgrefurl=http://www.floydthefoodguy.com/archives/soups_salads/index.html&amp;h=488&amp;w=664&amp;sz=145&amp;hl=en&amp;start=52&amp;tbnid=SlbjPIWgJcwKBM:&amp;tbnh=101&amp;tbnw=138&amp;prev=/images%3Fq%3Dtomato%2B%2526%2Bmozzarella%2Bsalad%26start%3D40%26gbv%3D2%26ndsp%3D20%26svnum%3D10%26hl%3Den%26sa%3DN" TargetMode="External"/><Relationship Id="rId4" Type="http://schemas.openxmlformats.org/officeDocument/2006/relationships/hyperlink" Target="http://images.google.com/imgres?imgurl=http://static.flickr.com/63/160690287_3b42587767.jpg&amp;imgrefurl=http://mylifeasareluctanthousewife.blogspot.com/2006/07/recipe-white-cannellini-bean-salad.html&amp;h=500&amp;w=500&amp;sz=145&amp;hl=en&amp;start=2&amp;tbnid=O60fFhRc2MPrJM:&amp;tbnh=130&amp;tbnw=130&amp;prev=/images%3Fq%3D%2B3%2Bbean%2B%2Bsalad%26gbv%3D2%26svnum%3D10%26hl%3Den" TargetMode="External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z="6000" smtClean="0">
                <a:solidFill>
                  <a:schemeClr val="accent2"/>
                </a:solidFill>
              </a:rPr>
              <a:t>Healthy Salads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History</a:t>
            </a:r>
          </a:p>
          <a:p>
            <a:pPr eaLnBrk="1" hangingPunct="1"/>
            <a:r>
              <a:rPr lang="en-US" smtClean="0"/>
              <a:t>Ingredients</a:t>
            </a:r>
          </a:p>
          <a:p>
            <a:pPr eaLnBrk="1" hangingPunct="1"/>
            <a:r>
              <a:rPr lang="en-US" smtClean="0"/>
              <a:t>Uses</a:t>
            </a:r>
          </a:p>
          <a:p>
            <a:pPr eaLnBrk="1" hangingPunct="1"/>
            <a:r>
              <a:rPr lang="en-US" smtClean="0"/>
              <a:t>Dressings</a:t>
            </a:r>
          </a:p>
          <a:p>
            <a:pPr eaLnBrk="1" hangingPunct="1"/>
            <a:endParaRPr lang="en-US" smtClean="0"/>
          </a:p>
        </p:txBody>
      </p:sp>
      <p:pic>
        <p:nvPicPr>
          <p:cNvPr id="4100" name="Picture 6" descr="MPj018271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9718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5562600"/>
            <a:ext cx="4038600" cy="8731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i="1" smtClean="0"/>
              <a:t>CAESAR SALAD…..</a:t>
            </a:r>
          </a:p>
        </p:txBody>
      </p:sp>
      <p:pic>
        <p:nvPicPr>
          <p:cNvPr id="14339" name="Picture 7" descr="caesarbig052103"/>
          <p:cNvPicPr>
            <a:picLocks noChangeAspect="1" noChangeArrowheads="1"/>
          </p:cNvPicPr>
          <p:nvPr/>
        </p:nvPicPr>
        <p:blipFill>
          <a:blip r:embed="rId2" cstate="print"/>
          <a:srcRect l="7285" t="8400" r="7285" b="8400"/>
          <a:stretch>
            <a:fillRect/>
          </a:stretch>
        </p:blipFill>
        <p:spPr bwMode="auto">
          <a:xfrm>
            <a:off x="381000" y="3195638"/>
            <a:ext cx="373380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9" descr="hs-16-pdp-ic-14_parma_caesar_salad_b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10001"/>
          <a:stretch>
            <a:fillRect/>
          </a:stretch>
        </p:blipFill>
        <p:spPr bwMode="auto">
          <a:xfrm>
            <a:off x="4572000" y="0"/>
            <a:ext cx="426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1" descr="2260887"/>
          <p:cNvPicPr>
            <a:picLocks noChangeAspect="1" noChangeArrowheads="1"/>
          </p:cNvPicPr>
          <p:nvPr/>
        </p:nvPicPr>
        <p:blipFill>
          <a:blip r:embed="rId5" cstate="print"/>
          <a:srcRect t="16615"/>
          <a:stretch>
            <a:fillRect/>
          </a:stretch>
        </p:blipFill>
        <p:spPr bwMode="auto">
          <a:xfrm>
            <a:off x="1066800" y="228600"/>
            <a:ext cx="2828925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Salads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5138738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Desserts</a:t>
            </a:r>
            <a:r>
              <a:rPr lang="en-US" sz="3200" dirty="0" smtClean="0"/>
              <a:t>- This may be a sweetened, molded or frozen</a:t>
            </a:r>
          </a:p>
          <a:p>
            <a:r>
              <a:rPr lang="en-US" sz="3200" dirty="0" smtClean="0"/>
              <a:t> </a:t>
            </a:r>
            <a:r>
              <a:rPr lang="en-US" sz="3200" dirty="0" smtClean="0"/>
              <a:t>This </a:t>
            </a:r>
            <a:r>
              <a:rPr lang="en-US" sz="3200" dirty="0" smtClean="0"/>
              <a:t> salad can be  made of fruit gelatin or fruit mixture. </a:t>
            </a:r>
          </a:p>
          <a:p>
            <a:r>
              <a:rPr lang="en-US" sz="3200" dirty="0" smtClean="0"/>
              <a:t> Whipped cream is usually added to the dressing. </a:t>
            </a:r>
          </a:p>
          <a:p>
            <a:r>
              <a:rPr lang="en-US" sz="3200" dirty="0" smtClean="0"/>
              <a:t> This salad furnishes the meal with a color, flavor and texture treat.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b="1" dirty="0" smtClean="0">
                <a:solidFill>
                  <a:schemeClr val="accent2"/>
                </a:solidFill>
              </a:rPr>
              <a:t>Separate</a:t>
            </a:r>
            <a:r>
              <a:rPr lang="en-US" dirty="0" smtClean="0"/>
              <a:t> – mixed into an extended menu as a palate cleanser: greens salad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Dessert Salad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 descr="http://www.toptenz.net/wp-content/uploads/2010/03/fruitsal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3810229" cy="2537613"/>
          </a:xfrm>
          <a:prstGeom prst="rect">
            <a:avLst/>
          </a:prstGeom>
          <a:noFill/>
        </p:spPr>
      </p:pic>
      <p:pic>
        <p:nvPicPr>
          <p:cNvPr id="23556" name="Picture 4" descr="http://ts4.mm.bing.net/th?id=H.5038165387772427&amp;pid=1.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1676" y="3505200"/>
            <a:ext cx="4067024" cy="2562225"/>
          </a:xfrm>
          <a:prstGeom prst="rect">
            <a:avLst/>
          </a:prstGeom>
          <a:noFill/>
        </p:spPr>
      </p:pic>
      <p:pic>
        <p:nvPicPr>
          <p:cNvPr id="23558" name="Picture 6" descr="http://www.sargento.com/media/recipe/photo/187-Fruit-&amp;-Cheese-Dessert-Sal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191000"/>
            <a:ext cx="33147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pPr eaLnBrk="1" hangingPunct="1"/>
            <a:r>
              <a:rPr lang="en-US" u="sng" smtClean="0">
                <a:solidFill>
                  <a:schemeClr val="accent2"/>
                </a:solidFill>
              </a:rPr>
              <a:t>Entrée:</a:t>
            </a:r>
          </a:p>
        </p:txBody>
      </p:sp>
      <p:pic>
        <p:nvPicPr>
          <p:cNvPr id="11267" name="Picture 5" descr="1201food_426x300"/>
          <p:cNvPicPr>
            <a:picLocks noChangeAspect="1" noChangeArrowheads="1"/>
          </p:cNvPicPr>
          <p:nvPr/>
        </p:nvPicPr>
        <p:blipFill>
          <a:blip r:embed="rId2" cstate="print"/>
          <a:srcRect r="38310"/>
          <a:stretch>
            <a:fillRect/>
          </a:stretch>
        </p:blipFill>
        <p:spPr bwMode="auto">
          <a:xfrm>
            <a:off x="0" y="1447800"/>
            <a:ext cx="30670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7" descr="116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609600"/>
            <a:ext cx="4435475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9" descr="Cob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3505200"/>
            <a:ext cx="37147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/>
              <a:t>Principles of Salad Making</a:t>
            </a:r>
            <a:endParaRPr lang="en-US" sz="4400" dirty="0" smtClean="0">
              <a:solidFill>
                <a:schemeClr val="accent2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5452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b="1" dirty="0" smtClean="0"/>
              <a:t>Place on a chilled plate or dish at least 5 hours before serving.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b="1" dirty="0" smtClean="0"/>
              <a:t>Prepare salad dressing 2 to 3 hours and chill.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b="1" dirty="0" smtClean="0"/>
              <a:t>Make just before eating.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b="1" dirty="0" smtClean="0"/>
              <a:t>Choose fresh and good quality produce.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b="1" dirty="0" smtClean="0"/>
              <a:t>Salads should look neat, but not labored over.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b="1" dirty="0" smtClean="0"/>
              <a:t>Handle greens as little as possible.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b="1" dirty="0" smtClean="0"/>
              <a:t>Avoid too much dressing.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2292" name="Picture 5" descr="grill_tunanicoi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093056"/>
            <a:ext cx="1524000" cy="125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Principles of Salad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 startAt="8"/>
            </a:pPr>
            <a:r>
              <a:rPr lang="en-US" sz="2800" b="1" dirty="0" smtClean="0"/>
              <a:t>Do not put the dressing on or salt salad until just before serving.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8"/>
            </a:pPr>
            <a:r>
              <a:rPr lang="en-US" sz="2800" b="1" dirty="0" smtClean="0"/>
              <a:t>Break or tear into bite-size pieces.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8"/>
            </a:pPr>
            <a:r>
              <a:rPr lang="en-US" sz="2800" b="1" dirty="0" smtClean="0"/>
              <a:t>Use no more than 3 -4 ingredients.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8"/>
            </a:pPr>
            <a:r>
              <a:rPr lang="en-US" sz="2800" b="1" dirty="0" smtClean="0"/>
              <a:t>Ingredients should be well-drained.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8"/>
            </a:pPr>
            <a:r>
              <a:rPr lang="en-US" sz="2800" b="1" dirty="0" smtClean="0"/>
              <a:t>Combine crisp with soft ingredients for contrast in texture.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8"/>
            </a:pPr>
            <a:r>
              <a:rPr lang="en-US" sz="2800" b="1" dirty="0" smtClean="0"/>
              <a:t>Toss with a fork to give the tossed rather than smashed appearance.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8"/>
            </a:pPr>
            <a:r>
              <a:rPr lang="en-US" sz="2800" b="1" dirty="0" smtClean="0"/>
              <a:t>Serve immediately.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Nutrients in Salads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Minerals and vitamins come made to order in the fresh fruits and vegetables found in salads.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Salads provide plenty of </a:t>
            </a:r>
            <a:r>
              <a:rPr lang="en-US" sz="2800" dirty="0" smtClean="0"/>
              <a:t>cellulose </a:t>
            </a:r>
            <a:r>
              <a:rPr lang="en-US" sz="2800" dirty="0" smtClean="0"/>
              <a:t>or roughage to aid good digestion and elimination.  This regularity will help you grow stronger and more healthy and beautiful. 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main course salads of eggs, fish, meat, poultry and cheese serve as body builders and provide protein for the body. 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Pasta and potatoes provide carbohydrates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sala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75" y="46038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7" descr="ChefSalad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200400"/>
            <a:ext cx="4191000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Nutrients in Salads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Vitamins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Minerals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Fiber                              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Protein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Carbohydrates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Fats </a:t>
            </a:r>
          </a:p>
          <a:p>
            <a:endParaRPr lang="en-US" dirty="0"/>
          </a:p>
        </p:txBody>
      </p:sp>
      <p:pic>
        <p:nvPicPr>
          <p:cNvPr id="4" name="Picture 2" descr="C:\Users\Sue\AppData\Local\Temp\P10302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59080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Salad Greens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3200" b="1" dirty="0" smtClean="0"/>
              <a:t>Lettuce</a:t>
            </a:r>
            <a:r>
              <a:rPr lang="en-US" sz="3200" dirty="0" smtClean="0"/>
              <a:t> is the most popular salad plant grown in the Nation.</a:t>
            </a:r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Four types are generally sold:  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Iceberg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 </a:t>
            </a:r>
            <a:r>
              <a:rPr lang="en-US" sz="3200" dirty="0" err="1" smtClean="0"/>
              <a:t>Butterhead</a:t>
            </a:r>
            <a:endParaRPr lang="en-US" sz="3200" dirty="0" smtClean="0"/>
          </a:p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 Romaine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Leaf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7543800" cy="1295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History of Salads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29600" cy="838200"/>
          </a:xfrm>
        </p:spPr>
        <p:txBody>
          <a:bodyPr/>
          <a:lstStyle/>
          <a:p>
            <a:pPr eaLnBrk="1" hangingPunct="1"/>
            <a:r>
              <a:rPr lang="en-US" sz="2600" smtClean="0"/>
              <a:t>http://www.foodtimeline.org/foodsalads.html#salad</a:t>
            </a:r>
          </a:p>
        </p:txBody>
      </p:sp>
      <p:pic>
        <p:nvPicPr>
          <p:cNvPr id="5124" name="Picture 5" descr="ll1sa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33496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 descr="sala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514600"/>
            <a:ext cx="4800600" cy="360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4" name="Picture 5" descr="but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38"/>
            <a:ext cx="9144000" cy="68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43800" cy="838200"/>
          </a:xfrm>
        </p:spPr>
        <p:txBody>
          <a:bodyPr/>
          <a:lstStyle/>
          <a:p>
            <a:pPr eaLnBrk="1" hangingPunct="1"/>
            <a:r>
              <a:rPr lang="en-US" sz="4400" u="sng" smtClean="0">
                <a:solidFill>
                  <a:schemeClr val="accent2"/>
                </a:solidFill>
              </a:rPr>
              <a:t>Salad green varieties</a:t>
            </a:r>
            <a:r>
              <a:rPr lang="en-US" sz="4400" smtClean="0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3124200" cy="4681538"/>
          </a:xfrm>
        </p:spPr>
        <p:txBody>
          <a:bodyPr/>
          <a:lstStyle/>
          <a:p>
            <a:pPr eaLnBrk="1" hangingPunct="1"/>
            <a:r>
              <a:rPr lang="en-US" smtClean="0"/>
              <a:t>Arugula</a:t>
            </a:r>
          </a:p>
          <a:p>
            <a:pPr eaLnBrk="1" hangingPunct="1"/>
            <a:r>
              <a:rPr lang="en-US" smtClean="0"/>
              <a:t>Butterhead</a:t>
            </a:r>
          </a:p>
          <a:p>
            <a:pPr eaLnBrk="1" hangingPunct="1"/>
            <a:r>
              <a:rPr lang="en-US" smtClean="0"/>
              <a:t>Curly endive</a:t>
            </a:r>
          </a:p>
          <a:p>
            <a:pPr eaLnBrk="1" hangingPunct="1"/>
            <a:r>
              <a:rPr lang="en-US" smtClean="0"/>
              <a:t>Cress</a:t>
            </a:r>
          </a:p>
          <a:p>
            <a:pPr eaLnBrk="1" hangingPunct="1"/>
            <a:r>
              <a:rPr lang="en-US" smtClean="0"/>
              <a:t>Dandelion</a:t>
            </a:r>
          </a:p>
          <a:p>
            <a:pPr eaLnBrk="1" hangingPunct="1"/>
            <a:r>
              <a:rPr lang="en-US" smtClean="0"/>
              <a:t>Belgian endive</a:t>
            </a:r>
          </a:p>
          <a:p>
            <a:pPr eaLnBrk="1" hangingPunct="1"/>
            <a:r>
              <a:rPr lang="en-US" smtClean="0"/>
              <a:t>Escarole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5029200" y="1447800"/>
            <a:ext cx="3124200" cy="45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3000"/>
              <a:t>Iceberg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3000"/>
              <a:t>Mache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3000"/>
              <a:t>Radicchio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3000"/>
              <a:t>Romaine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3000"/>
              <a:t>Sorrel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3000"/>
              <a:t>Spinach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3000"/>
              <a:t>Frisee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en-US" sz="3000"/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en-US"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Additions to salad greens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smtClean="0"/>
              <a:t> HERBS:  (soft leaf)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Coriander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Chives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Dill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Parsley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Chervil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Mint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Tarragon</a:t>
            </a:r>
          </a:p>
          <a:p>
            <a:pPr eaLnBrk="1" hangingPunct="1">
              <a:lnSpc>
                <a:spcPct val="90000"/>
              </a:lnSpc>
            </a:pPr>
            <a:endParaRPr lang="en-US" sz="2600" smtClean="0"/>
          </a:p>
        </p:txBody>
      </p:sp>
      <p:sp>
        <p:nvSpPr>
          <p:cNvPr id="17412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600" smtClean="0"/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4343400" y="1752600"/>
            <a:ext cx="4038600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600"/>
              <a:t> FLOWERS: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600"/>
              <a:t>Roses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600"/>
              <a:t>Violets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600"/>
              <a:t>Pansies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600"/>
              <a:t>Nasturtium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600"/>
              <a:t>Bachelor buttons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600"/>
              <a:t>Snapdragons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600"/>
              <a:t>The flowers from most herbs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en-US" sz="2600"/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en-US" sz="2600"/>
          </a:p>
        </p:txBody>
      </p:sp>
      <p:pic>
        <p:nvPicPr>
          <p:cNvPr id="16391" name="Picture 7" descr="salad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7543800" cy="655638"/>
          </a:xfrm>
        </p:spPr>
        <p:txBody>
          <a:bodyPr/>
          <a:lstStyle/>
          <a:p>
            <a:pPr eaLnBrk="1" hangingPunct="1"/>
            <a:r>
              <a:rPr lang="en-US" sz="4400" smtClean="0">
                <a:solidFill>
                  <a:schemeClr val="accent2"/>
                </a:solidFill>
              </a:rPr>
              <a:t>Repertoire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Caesar</a:t>
            </a:r>
          </a:p>
          <a:p>
            <a:pPr eaLnBrk="1" hangingPunct="1"/>
            <a:r>
              <a:rPr lang="en-US" sz="2600" smtClean="0"/>
              <a:t>Cobb</a:t>
            </a:r>
          </a:p>
          <a:p>
            <a:pPr eaLnBrk="1" hangingPunct="1"/>
            <a:r>
              <a:rPr lang="en-US" sz="2600" smtClean="0"/>
              <a:t>Chef</a:t>
            </a:r>
          </a:p>
          <a:p>
            <a:pPr eaLnBrk="1" hangingPunct="1"/>
            <a:r>
              <a:rPr lang="en-US" sz="2600" smtClean="0"/>
              <a:t>Tossed greens</a:t>
            </a:r>
          </a:p>
          <a:p>
            <a:pPr eaLnBrk="1" hangingPunct="1"/>
            <a:r>
              <a:rPr lang="en-US" sz="2600" smtClean="0"/>
              <a:t>Salad Frisee</a:t>
            </a:r>
          </a:p>
          <a:p>
            <a:pPr eaLnBrk="1" hangingPunct="1"/>
            <a:r>
              <a:rPr lang="en-US" sz="2600" smtClean="0"/>
              <a:t>Salad Lorette</a:t>
            </a:r>
          </a:p>
          <a:p>
            <a:pPr eaLnBrk="1" hangingPunct="1"/>
            <a:r>
              <a:rPr lang="en-US" sz="2600" smtClean="0"/>
              <a:t>Spinach salad</a:t>
            </a:r>
          </a:p>
          <a:p>
            <a:pPr eaLnBrk="1" hangingPunct="1"/>
            <a:r>
              <a:rPr lang="en-US" sz="2600" smtClean="0"/>
              <a:t>Salad Nicoise</a:t>
            </a:r>
          </a:p>
          <a:p>
            <a:pPr eaLnBrk="1" hangingPunct="1"/>
            <a:endParaRPr lang="en-US" sz="2600" smtClean="0"/>
          </a:p>
          <a:p>
            <a:pPr eaLnBrk="1" hangingPunct="1">
              <a:buFont typeface="Wingdings" pitchFamily="2" charset="2"/>
              <a:buNone/>
            </a:pPr>
            <a:endParaRPr lang="en-US" sz="2600" smtClean="0"/>
          </a:p>
        </p:txBody>
      </p:sp>
      <p:sp>
        <p:nvSpPr>
          <p:cNvPr id="18436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Fruit Salad</a:t>
            </a:r>
          </a:p>
          <a:p>
            <a:pPr eaLnBrk="1" hangingPunct="1"/>
            <a:r>
              <a:rPr lang="en-US" sz="2600" smtClean="0"/>
              <a:t>Cole Slaw</a:t>
            </a:r>
          </a:p>
          <a:p>
            <a:pPr eaLnBrk="1" hangingPunct="1"/>
            <a:r>
              <a:rPr lang="en-US" sz="2600" smtClean="0"/>
              <a:t>Potato Salad</a:t>
            </a:r>
          </a:p>
          <a:p>
            <a:pPr eaLnBrk="1" hangingPunct="1"/>
            <a:r>
              <a:rPr lang="en-US" sz="2600" smtClean="0"/>
              <a:t>Tuna Salad</a:t>
            </a:r>
          </a:p>
          <a:p>
            <a:pPr eaLnBrk="1" hangingPunct="1"/>
            <a:r>
              <a:rPr lang="en-US" sz="2600" smtClean="0"/>
              <a:t>Chicken Salad</a:t>
            </a:r>
          </a:p>
          <a:p>
            <a:pPr eaLnBrk="1" hangingPunct="1"/>
            <a:r>
              <a:rPr lang="en-US" sz="2600" smtClean="0"/>
              <a:t>Greek Salad</a:t>
            </a:r>
          </a:p>
          <a:p>
            <a:pPr eaLnBrk="1" hangingPunct="1"/>
            <a:r>
              <a:rPr lang="en-US" sz="2600" smtClean="0"/>
              <a:t>Waldorf Salad</a:t>
            </a:r>
          </a:p>
          <a:p>
            <a:pPr eaLnBrk="1" hangingPunct="1"/>
            <a:r>
              <a:rPr lang="en-US" sz="2600" smtClean="0"/>
              <a:t>JELLO salad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3870325" y="5983288"/>
            <a:ext cx="1808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chemeClr val="accent2"/>
                </a:solidFill>
              </a:rPr>
              <a:t>Etc, etc……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60" name="Picture 7" descr="1804f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Salad Dressing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Dressing are used to :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Add flavor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Enhance </a:t>
            </a:r>
            <a:r>
              <a:rPr lang="en-US" dirty="0" err="1" smtClean="0">
                <a:ea typeface="ＭＳ Ｐゴシック" charset="-128"/>
              </a:rPr>
              <a:t>colour</a:t>
            </a:r>
            <a:r>
              <a:rPr lang="en-US" dirty="0" smtClean="0">
                <a:ea typeface="ＭＳ Ｐゴシック" charset="-128"/>
              </a:rPr>
              <a:t> and appearance 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Enhance the nutritional value /increase caloric value 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endParaRPr lang="en-US" dirty="0" smtClean="0">
              <a:ea typeface="ＭＳ Ｐゴシック" charset="-128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dressings should be used for which salad 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905000"/>
            <a:ext cx="79248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3200" dirty="0" smtClean="0">
                <a:ea typeface="ＭＳ Ｐゴシック" charset="-128"/>
              </a:rPr>
              <a:t>The dressing should complement the other flavors in the salad.  </a:t>
            </a:r>
          </a:p>
          <a:p>
            <a:pPr eaLnBrk="1" hangingPunct="1"/>
            <a:r>
              <a:rPr lang="en-US" sz="3200" dirty="0" smtClean="0">
                <a:ea typeface="ＭＳ Ｐゴシック" charset="-128"/>
              </a:rPr>
              <a:t>Vinaigrette-mixture of vegetable oil, vinegar, and seasoning</a:t>
            </a:r>
          </a:p>
          <a:p>
            <a:pPr eaLnBrk="1" hangingPunct="1"/>
            <a:r>
              <a:rPr lang="en-US" sz="3200" dirty="0" smtClean="0">
                <a:ea typeface="ＭＳ Ｐゴシック" charset="-128"/>
              </a:rPr>
              <a:t>Mayonnaise-a thick, creamy dressing that is an emulsion of oil, vinegar, egg yolk and season</a:t>
            </a:r>
          </a:p>
          <a:p>
            <a:pPr eaLnBrk="1" hangingPunct="1"/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dressings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1742754"/>
            <a:ext cx="4038600" cy="511524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charset="-128"/>
              </a:rPr>
              <a:t>Vinaigrette -mixture of  oil, vinegar, and seasoning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charset="-128"/>
              </a:rPr>
              <a:t>Formula for a </a:t>
            </a:r>
            <a:r>
              <a:rPr lang="en-US" sz="2400" dirty="0" err="1" smtClean="0">
                <a:ea typeface="ＭＳ Ｐゴシック" charset="-128"/>
              </a:rPr>
              <a:t>Vinaigreatte</a:t>
            </a:r>
            <a:r>
              <a:rPr lang="en-US" sz="2400" dirty="0" smtClean="0">
                <a:ea typeface="ＭＳ Ｐゴシック" charset="-128"/>
              </a:rPr>
              <a:t>= (3 oils to 1 vinegar ratio)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charset="-128"/>
              </a:rPr>
              <a:t>	EXAMPLE: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charset="-128"/>
              </a:rPr>
              <a:t>1/3 cup  Olive Oil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charset="-128"/>
              </a:rPr>
              <a:t>2 T white wine vinegar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charset="-128"/>
              </a:rPr>
              <a:t>1 tsp Dijon mustard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charset="-128"/>
              </a:rPr>
              <a:t>OTHER EXAMPLES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charset="-128"/>
              </a:rPr>
              <a:t>Examples of Oils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charset="-128"/>
              </a:rPr>
              <a:t>Examples of Vinegar (ACID)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charset="-128"/>
              </a:rPr>
              <a:t>Flavoring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charset="-128"/>
              </a:rPr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charset="-128"/>
              </a:rPr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charset="-128"/>
              </a:rPr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charset="-128"/>
              </a:rPr>
              <a:t> </a:t>
            </a:r>
            <a:endParaRPr lang="en-US" sz="2400" dirty="0" smtClean="0"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1752601"/>
            <a:ext cx="3733800" cy="452431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lvl="1" eaLnBrk="1" hangingPunct="1"/>
            <a:r>
              <a:rPr lang="en-US" sz="2400" dirty="0" smtClean="0">
                <a:ea typeface="ＭＳ Ｐゴシック" charset="-128"/>
              </a:rPr>
              <a:t>Mayonnaise Based=Base of the dressing is mayonnaise and seasoning added.  Thicker consistency</a:t>
            </a:r>
          </a:p>
          <a:p>
            <a:pPr eaLnBrk="1" hangingPunct="1"/>
            <a:r>
              <a:rPr lang="en-US" sz="2400" dirty="0" smtClean="0">
                <a:ea typeface="ＭＳ Ｐゴシック" charset="-128"/>
              </a:rPr>
              <a:t>1.RANCH </a:t>
            </a:r>
          </a:p>
          <a:p>
            <a:pPr eaLnBrk="1" hangingPunct="1"/>
            <a:r>
              <a:rPr lang="en-US" sz="2400" dirty="0" smtClean="0">
                <a:ea typeface="ＭＳ Ｐゴシック" charset="-128"/>
              </a:rPr>
              <a:t>2.Blue Cheese</a:t>
            </a:r>
          </a:p>
          <a:p>
            <a:pPr eaLnBrk="1" hangingPunct="1"/>
            <a:r>
              <a:rPr lang="en-US" sz="2400" dirty="0" smtClean="0">
                <a:ea typeface="ＭＳ Ｐゴシック" charset="-128"/>
              </a:rPr>
              <a:t>3. Tomatillo (Café Rio) Dressing</a:t>
            </a:r>
          </a:p>
          <a:p>
            <a:pPr eaLnBrk="1" hangingPunct="1"/>
            <a:r>
              <a:rPr lang="en-US" sz="2400" dirty="0" smtClean="0">
                <a:ea typeface="ＭＳ Ｐゴシック" charset="-128"/>
              </a:rPr>
              <a:t>4.  Thousand Island </a:t>
            </a:r>
          </a:p>
          <a:p>
            <a:pPr eaLnBrk="1" hangingPunct="1"/>
            <a:r>
              <a:rPr lang="en-US" sz="2400" dirty="0" smtClean="0">
                <a:ea typeface="ＭＳ Ｐゴシック" charset="-128"/>
              </a:rPr>
              <a:t> </a:t>
            </a:r>
            <a:endParaRPr lang="en-US" sz="2400" dirty="0" smtClean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solidFill>
                  <a:schemeClr val="accent2"/>
                </a:solidFill>
              </a:rPr>
              <a:t>Salad Dressings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19263"/>
            <a:ext cx="4495800" cy="4411662"/>
          </a:xfrm>
        </p:spPr>
        <p:txBody>
          <a:bodyPr/>
          <a:lstStyle/>
          <a:p>
            <a:pPr eaLnBrk="1" hangingPunct="1"/>
            <a:r>
              <a:rPr lang="en-US" sz="3200" u="sng" smtClean="0">
                <a:solidFill>
                  <a:schemeClr val="accent2"/>
                </a:solidFill>
              </a:rPr>
              <a:t>Vinaigrette: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smtClean="0"/>
              <a:t>3 parts oil to 1 part acid</a:t>
            </a:r>
          </a:p>
          <a:p>
            <a:pPr eaLnBrk="1" hangingPunct="1">
              <a:buFont typeface="Wingdings" pitchFamily="2" charset="2"/>
              <a:buNone/>
            </a:pPr>
            <a:endParaRPr lang="en-US" sz="2600" smtClean="0"/>
          </a:p>
          <a:p>
            <a:pPr eaLnBrk="1" hangingPunct="1">
              <a:buFont typeface="Wingdings" pitchFamily="2" charset="2"/>
              <a:buNone/>
            </a:pPr>
            <a:endParaRPr lang="en-US" sz="2600" smtClean="0"/>
          </a:p>
          <a:p>
            <a:pPr eaLnBrk="1" hangingPunct="1">
              <a:buFont typeface="Wingdings" pitchFamily="2" charset="2"/>
              <a:buNone/>
            </a:pPr>
            <a:endParaRPr lang="en-US" sz="2600" smtClean="0"/>
          </a:p>
          <a:p>
            <a:pPr eaLnBrk="1" hangingPunct="1">
              <a:buFont typeface="Wingdings" pitchFamily="2" charset="2"/>
              <a:buNone/>
            </a:pPr>
            <a:endParaRPr lang="en-US" sz="2600" smtClean="0"/>
          </a:p>
          <a:p>
            <a:pPr eaLnBrk="1" hangingPunct="1">
              <a:buFont typeface="Wingdings" pitchFamily="2" charset="2"/>
              <a:buNone/>
            </a:pPr>
            <a:endParaRPr lang="en-US" sz="20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/>
              <a:t>Balsamic, Italian, Raspberry</a:t>
            </a:r>
          </a:p>
        </p:txBody>
      </p:sp>
      <p:sp>
        <p:nvSpPr>
          <p:cNvPr id="20484" name="Rectangle 25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719263"/>
            <a:ext cx="4876800" cy="4411662"/>
          </a:xfrm>
        </p:spPr>
        <p:txBody>
          <a:bodyPr/>
          <a:lstStyle/>
          <a:p>
            <a:pPr eaLnBrk="1" hangingPunct="1"/>
            <a:r>
              <a:rPr lang="en-US" sz="3200" u="sng" smtClean="0">
                <a:solidFill>
                  <a:schemeClr val="accent2"/>
                </a:solidFill>
              </a:rPr>
              <a:t>Mayonnaise based: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smtClean="0"/>
              <a:t>A variety of ingredients can be used to flavor the dressing.</a:t>
            </a:r>
          </a:p>
          <a:p>
            <a:pPr eaLnBrk="1" hangingPunct="1">
              <a:buFont typeface="Wingdings" pitchFamily="2" charset="2"/>
              <a:buNone/>
            </a:pPr>
            <a:endParaRPr lang="en-US" sz="2600" smtClean="0"/>
          </a:p>
          <a:p>
            <a:pPr eaLnBrk="1" hangingPunct="1">
              <a:buFont typeface="Wingdings" pitchFamily="2" charset="2"/>
              <a:buNone/>
            </a:pPr>
            <a:endParaRPr lang="en-US" sz="2600" smtClean="0"/>
          </a:p>
          <a:p>
            <a:pPr eaLnBrk="1" hangingPunct="1">
              <a:buFont typeface="Wingdings" pitchFamily="2" charset="2"/>
              <a:buNone/>
            </a:pPr>
            <a:endParaRPr lang="en-US" sz="2600" smtClean="0"/>
          </a:p>
          <a:p>
            <a:pPr eaLnBrk="1" hangingPunct="1">
              <a:buFont typeface="Wingdings" pitchFamily="2" charset="2"/>
              <a:buNone/>
            </a:pPr>
            <a:endParaRPr lang="en-US" sz="26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/>
              <a:t>    Ranch          Blue Cheese      Green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/>
              <a:t>                                                 Goddess</a:t>
            </a:r>
          </a:p>
          <a:p>
            <a:pPr eaLnBrk="1" hangingPunct="1">
              <a:buFont typeface="Wingdings" pitchFamily="2" charset="2"/>
              <a:buNone/>
            </a:pPr>
            <a:endParaRPr lang="en-US" sz="2600" smtClean="0"/>
          </a:p>
        </p:txBody>
      </p:sp>
      <p:pic>
        <p:nvPicPr>
          <p:cNvPr id="20485" name="Picture 20" descr="2_pl__oil2">
            <a:hlinkClick r:id="rId2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3124200"/>
            <a:ext cx="1019175" cy="1428750"/>
          </a:xfrm>
        </p:spPr>
      </p:pic>
      <p:pic>
        <p:nvPicPr>
          <p:cNvPr id="20486" name="Picture 23" descr="CKU27511548">
            <a:hlinkClick r:id="rId4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057400" y="3124200"/>
            <a:ext cx="1304925" cy="1514475"/>
          </a:xfrm>
        </p:spPr>
      </p:pic>
      <p:pic>
        <p:nvPicPr>
          <p:cNvPr id="20487" name="Picture 27" descr="202662_9972f0837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3657600"/>
            <a:ext cx="1238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29" descr="DrumsterFondu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0" y="3657600"/>
            <a:ext cx="13430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31" descr="rec_grilled_salmon_im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72400" y="3657600"/>
            <a:ext cx="12192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THE END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43800" cy="762000"/>
          </a:xfrm>
        </p:spPr>
        <p:txBody>
          <a:bodyPr/>
          <a:lstStyle/>
          <a:p>
            <a:pPr eaLnBrk="1" hangingPunct="1"/>
            <a:r>
              <a:rPr lang="en-US" sz="4400" smtClean="0">
                <a:solidFill>
                  <a:schemeClr val="accent2"/>
                </a:solidFill>
              </a:rPr>
              <a:t>Salad</a:t>
            </a:r>
            <a:r>
              <a:rPr lang="en-US" smtClean="0"/>
              <a:t>…</a:t>
            </a:r>
            <a:r>
              <a:rPr lang="en-US" i="1" smtClean="0"/>
              <a:t>definition</a:t>
            </a:r>
            <a:r>
              <a:rPr lang="en-US" smtClean="0"/>
              <a:t>…?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2700338"/>
          </a:xfrm>
        </p:spPr>
        <p:txBody>
          <a:bodyPr/>
          <a:lstStyle/>
          <a:p>
            <a:pPr eaLnBrk="1" hangingPunct="1"/>
            <a:r>
              <a:rPr lang="en-US" smtClean="0"/>
              <a:t>A mixture of one or more ingredients, including not only leafy greens but also vegetables, meat, fish, fruits, nuts and grains.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  </a:t>
            </a:r>
          </a:p>
        </p:txBody>
      </p:sp>
      <p:pic>
        <p:nvPicPr>
          <p:cNvPr id="6148" name="Picture 5" descr="sala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962400"/>
            <a:ext cx="411480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28600" y="3200400"/>
            <a:ext cx="457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1" hangingPunct="1"/>
            <a:r>
              <a:rPr lang="en-US" sz="3900" b="1">
                <a:solidFill>
                  <a:schemeClr val="accent2"/>
                </a:solidFill>
              </a:rPr>
              <a:t>…it may be used as….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2"/>
                </a:solidFill>
              </a:rPr>
              <a:t>Appetizer</a:t>
            </a:r>
            <a:r>
              <a:rPr lang="en-US" dirty="0" smtClean="0"/>
              <a:t> – </a:t>
            </a:r>
            <a:r>
              <a:rPr lang="en-US" sz="3200" dirty="0" smtClean="0"/>
              <a:t>For a starter </a:t>
            </a:r>
          </a:p>
          <a:p>
            <a:pPr eaLnBrk="1" hangingPunct="1"/>
            <a:r>
              <a:rPr lang="en-US" sz="3200" dirty="0" smtClean="0"/>
              <a:t>Used to stimulate the appetite, </a:t>
            </a:r>
          </a:p>
          <a:p>
            <a:pPr eaLnBrk="1" hangingPunct="1"/>
            <a:r>
              <a:rPr lang="en-US" sz="3200" dirty="0" smtClean="0"/>
              <a:t> it is served at the beginning of the meal.  Make it with crisp greens, fruit or raw vegetables, </a:t>
            </a:r>
            <a:endParaRPr lang="en-US" sz="3200" dirty="0" smtClean="0"/>
          </a:p>
          <a:p>
            <a:pPr eaLnBrk="1" hangingPunct="1"/>
            <a:r>
              <a:rPr lang="en-US" sz="3200" dirty="0" smtClean="0"/>
              <a:t>Servings are usually  small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u="sng" smtClean="0"/>
              <a:t>When is a salad served???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chemeClr val="accent2"/>
                </a:solidFill>
              </a:rPr>
              <a:t>Appetizer: </a:t>
            </a:r>
            <a:r>
              <a:rPr lang="en-US" sz="4000" u="sng" smtClean="0">
                <a:solidFill>
                  <a:schemeClr val="tx1"/>
                </a:solidFill>
              </a:rPr>
              <a:t>Shrimp Cocktail</a:t>
            </a:r>
          </a:p>
        </p:txBody>
      </p:sp>
      <p:pic>
        <p:nvPicPr>
          <p:cNvPr id="9219" name="Picture 5" descr="fc69tr230">
            <a:hlinkClick r:id="rId2"/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38338" y="2254250"/>
            <a:ext cx="1076325" cy="1057275"/>
          </a:xfrm>
        </p:spPr>
      </p:pic>
      <p:pic>
        <p:nvPicPr>
          <p:cNvPr id="9220" name="Picture 8" descr="app_cocktail">
            <a:hlinkClick r:id="rId4"/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986463" y="2273300"/>
            <a:ext cx="1362075" cy="1019175"/>
          </a:xfrm>
        </p:spPr>
      </p:pic>
      <p:pic>
        <p:nvPicPr>
          <p:cNvPr id="9221" name="Picture 11" descr="silv-shrimp-cocktail">
            <a:hlinkClick r:id="rId6"/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1762125" y="4038600"/>
            <a:ext cx="1428750" cy="1684338"/>
          </a:xfrm>
        </p:spPr>
      </p:pic>
      <p:pic>
        <p:nvPicPr>
          <p:cNvPr id="9222" name="Picture 14" descr="food002big">
            <a:hlinkClick r:id="rId8"/>
          </p:cNvPr>
          <p:cNvPicPr>
            <a:picLocks noChangeAspect="1" noChangeArrowheads="1"/>
          </p:cNvPicPr>
          <p:nvPr>
            <p:ph sz="quarter" idx="4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6019800" y="4038600"/>
            <a:ext cx="1219200" cy="1617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4572000" cy="609600"/>
          </a:xfrm>
        </p:spPr>
        <p:txBody>
          <a:bodyPr/>
          <a:lstStyle/>
          <a:p>
            <a:pPr eaLnBrk="1" hangingPunct="1"/>
            <a:r>
              <a:rPr lang="en-US" sz="3500" smtClean="0">
                <a:solidFill>
                  <a:schemeClr val="accent2"/>
                </a:solidFill>
              </a:rPr>
              <a:t>…..</a:t>
            </a:r>
            <a:r>
              <a:rPr lang="en-US" sz="4000" smtClean="0">
                <a:solidFill>
                  <a:schemeClr val="accent2"/>
                </a:solidFill>
              </a:rPr>
              <a:t>Appetizer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2133600" cy="1905000"/>
          </a:xfrm>
        </p:spPr>
        <p:txBody>
          <a:bodyPr/>
          <a:lstStyle/>
          <a:p>
            <a:pPr eaLnBrk="1" hangingPunct="1"/>
            <a:r>
              <a:rPr lang="en-US" smtClean="0"/>
              <a:t>Basic Tossed Greens</a:t>
            </a:r>
          </a:p>
        </p:txBody>
      </p:sp>
      <p:pic>
        <p:nvPicPr>
          <p:cNvPr id="20485" name="Picture 5" descr="GardenSalad300DPI8x10_72LARGE"/>
          <p:cNvPicPr>
            <a:picLocks noChangeAspect="1" noChangeArrowheads="1"/>
          </p:cNvPicPr>
          <p:nvPr/>
        </p:nvPicPr>
        <p:blipFill>
          <a:blip r:embed="rId2" cstate="print"/>
          <a:srcRect l="8333" t="10417" r="8333" b="10417"/>
          <a:stretch>
            <a:fillRect/>
          </a:stretch>
        </p:blipFill>
        <p:spPr bwMode="auto">
          <a:xfrm>
            <a:off x="4572000" y="3560763"/>
            <a:ext cx="4343400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IceburgWedgeSalad300DPI8x10_72LARGE"/>
          <p:cNvPicPr>
            <a:picLocks noChangeAspect="1" noChangeArrowheads="1"/>
          </p:cNvPicPr>
          <p:nvPr/>
        </p:nvPicPr>
        <p:blipFill>
          <a:blip r:embed="rId3" cstate="print"/>
          <a:srcRect l="8333" t="5208" r="8333" b="15625"/>
          <a:stretch>
            <a:fillRect/>
          </a:stretch>
        </p:blipFill>
        <p:spPr bwMode="auto">
          <a:xfrm>
            <a:off x="152400" y="3276600"/>
            <a:ext cx="4267200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1" descr="mesclunasparagus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52400"/>
            <a:ext cx="3810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3" descr="4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1371600"/>
            <a:ext cx="30670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Salads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pPr eaLnBrk="1" hangingPunct="1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Accompaniment</a:t>
            </a:r>
            <a:r>
              <a:rPr lang="en-US" dirty="0" smtClean="0"/>
              <a:t> – </a:t>
            </a:r>
          </a:p>
          <a:p>
            <a:pPr eaLnBrk="1" hangingPunct="1"/>
            <a:r>
              <a:rPr lang="en-US" sz="3200" dirty="0" smtClean="0"/>
              <a:t>Served with main the course of the meal</a:t>
            </a:r>
          </a:p>
          <a:p>
            <a:pPr eaLnBrk="1" hangingPunct="1"/>
            <a:r>
              <a:rPr lang="en-US" sz="3200" dirty="0" smtClean="0"/>
              <a:t> either on dinner or salad plate.  </a:t>
            </a:r>
          </a:p>
          <a:p>
            <a:pPr eaLnBrk="1" hangingPunct="1"/>
            <a:r>
              <a:rPr lang="en-US" sz="3200" dirty="0" smtClean="0"/>
              <a:t>This salad should contrast pleasantly with the rest of the meal in color, flavor, and texture.  </a:t>
            </a:r>
          </a:p>
          <a:p>
            <a:pPr eaLnBrk="1" hangingPunct="1"/>
            <a:r>
              <a:rPr lang="en-US" sz="3200" dirty="0" smtClean="0"/>
              <a:t>Use crisp greens, fruits, or vegetables whether raw or cooked.</a:t>
            </a:r>
            <a:endParaRPr lang="en-US" dirty="0" smtClean="0"/>
          </a:p>
          <a:p>
            <a:pPr eaLnBrk="1" hangingPunct="1"/>
            <a:r>
              <a:rPr lang="en-US" dirty="0" err="1" smtClean="0"/>
              <a:t>cole</a:t>
            </a:r>
            <a:r>
              <a:rPr lang="en-US" dirty="0" smtClean="0"/>
              <a:t> slaw, 3 bean salad, potato salad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solidFill>
                  <a:schemeClr val="accent2"/>
                </a:solidFill>
              </a:rPr>
              <a:t>Accompaniment Salad:</a:t>
            </a:r>
          </a:p>
        </p:txBody>
      </p:sp>
      <p:pic>
        <p:nvPicPr>
          <p:cNvPr id="10243" name="Picture 6" descr="cabbagemintsalad_006">
            <a:hlinkClick r:id="rId2"/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71600" y="2209800"/>
            <a:ext cx="1676400" cy="1524000"/>
          </a:xfrm>
        </p:spPr>
      </p:pic>
      <p:pic>
        <p:nvPicPr>
          <p:cNvPr id="10244" name="Picture 9" descr="160690287_3b42587767">
            <a:hlinkClick r:id="rId4"/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172200" y="2133600"/>
            <a:ext cx="1524000" cy="1524000"/>
          </a:xfrm>
        </p:spPr>
      </p:pic>
      <p:pic>
        <p:nvPicPr>
          <p:cNvPr id="10245" name="Picture 12" descr="user-62512_1161994172">
            <a:hlinkClick r:id="rId6"/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1676400" y="4572000"/>
            <a:ext cx="1314450" cy="1219200"/>
          </a:xfrm>
        </p:spPr>
      </p:pic>
      <p:pic>
        <p:nvPicPr>
          <p:cNvPr id="10246" name="Picture 15" descr="sweetpotatosalad1-735073">
            <a:hlinkClick r:id="rId8"/>
          </p:cNvPr>
          <p:cNvPicPr>
            <a:picLocks noChangeAspect="1" noChangeArrowheads="1"/>
          </p:cNvPicPr>
          <p:nvPr>
            <p:ph sz="quarter" idx="4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6086475" y="4470400"/>
            <a:ext cx="1457325" cy="1190625"/>
          </a:xfrm>
        </p:spPr>
      </p:pic>
      <p:pic>
        <p:nvPicPr>
          <p:cNvPr id="10247" name="Picture 18" descr="tomato_basil_salad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81400" y="30480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salads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2"/>
                </a:solidFill>
              </a:rPr>
              <a:t>Main course</a:t>
            </a:r>
            <a:r>
              <a:rPr lang="en-US" dirty="0" smtClean="0"/>
              <a:t> – Chef Salad, Chicken Caesar</a:t>
            </a:r>
            <a:r>
              <a:rPr lang="en-US" sz="3200" dirty="0" smtClean="0"/>
              <a:t> Must be substantial and satisfying.</a:t>
            </a:r>
          </a:p>
          <a:p>
            <a:pPr eaLnBrk="1" hangingPunct="1"/>
            <a:r>
              <a:rPr lang="en-US" sz="3200" dirty="0" smtClean="0"/>
              <a:t> Can be made with meat, fish, eggs, poultry, vegetables, fruit or a combination of fruit and cheese.  </a:t>
            </a:r>
          </a:p>
          <a:p>
            <a:pPr eaLnBrk="1" hangingPunct="1"/>
            <a:r>
              <a:rPr lang="en-US" sz="3200" dirty="0" smtClean="0"/>
              <a:t>This is served in meal-sized portions and may  be served hot.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8">
      <a:dk1>
        <a:srgbClr val="666699"/>
      </a:dk1>
      <a:lt1>
        <a:srgbClr val="FFFFFF"/>
      </a:lt1>
      <a:dk2>
        <a:srgbClr val="476949"/>
      </a:dk2>
      <a:lt2>
        <a:srgbClr val="FFFFFF"/>
      </a:lt2>
      <a:accent1>
        <a:srgbClr val="CC6600"/>
      </a:accent1>
      <a:accent2>
        <a:srgbClr val="CC9900"/>
      </a:accent2>
      <a:accent3>
        <a:srgbClr val="B1B9B1"/>
      </a:accent3>
      <a:accent4>
        <a:srgbClr val="DADADA"/>
      </a:accent4>
      <a:accent5>
        <a:srgbClr val="E2B8AA"/>
      </a:accent5>
      <a:accent6>
        <a:srgbClr val="B98A00"/>
      </a:accent6>
      <a:hlink>
        <a:srgbClr val="669900"/>
      </a:hlink>
      <a:folHlink>
        <a:srgbClr val="A45200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584</TotalTime>
  <Words>782</Words>
  <Application>Microsoft Office PowerPoint</Application>
  <PresentationFormat>On-screen Show (4:3)</PresentationFormat>
  <Paragraphs>184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Wingdings</vt:lpstr>
      <vt:lpstr>Calibri</vt:lpstr>
      <vt:lpstr>Times New Roman</vt:lpstr>
      <vt:lpstr>Network</vt:lpstr>
      <vt:lpstr>Healthy Salads</vt:lpstr>
      <vt:lpstr>History of Salads</vt:lpstr>
      <vt:lpstr>Salad…definition…?</vt:lpstr>
      <vt:lpstr>When is a salad served???</vt:lpstr>
      <vt:lpstr>Appetizer: Shrimp Cocktail</vt:lpstr>
      <vt:lpstr>…..Appetizer</vt:lpstr>
      <vt:lpstr>Types of Salads </vt:lpstr>
      <vt:lpstr>Accompaniment Salad:</vt:lpstr>
      <vt:lpstr>Types of salads</vt:lpstr>
      <vt:lpstr>Slide 10</vt:lpstr>
      <vt:lpstr>Types of Salads</vt:lpstr>
      <vt:lpstr>Example of Dessert Salad</vt:lpstr>
      <vt:lpstr>Entrée:</vt:lpstr>
      <vt:lpstr>Principles of Salad Making</vt:lpstr>
      <vt:lpstr>Principles of Salad Making</vt:lpstr>
      <vt:lpstr>Nutrients in Salads</vt:lpstr>
      <vt:lpstr>Slide 17</vt:lpstr>
      <vt:lpstr>Nutrients in Salads</vt:lpstr>
      <vt:lpstr>Salad Greens </vt:lpstr>
      <vt:lpstr>Slide 20</vt:lpstr>
      <vt:lpstr>Salad green varieties:</vt:lpstr>
      <vt:lpstr>Additions to salad greens</vt:lpstr>
      <vt:lpstr>Repertoire</vt:lpstr>
      <vt:lpstr>Slide 24</vt:lpstr>
      <vt:lpstr>Salad Dressing </vt:lpstr>
      <vt:lpstr>What dressings should be used for which salad ?</vt:lpstr>
      <vt:lpstr>Types of dressings </vt:lpstr>
      <vt:lpstr>Salad Dressings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anecia</dc:creator>
  <cp:lastModifiedBy>Database</cp:lastModifiedBy>
  <cp:revision>41</cp:revision>
  <dcterms:created xsi:type="dcterms:W3CDTF">1601-01-01T00:00:00Z</dcterms:created>
  <dcterms:modified xsi:type="dcterms:W3CDTF">2014-02-04T16:41:41Z</dcterms:modified>
</cp:coreProperties>
</file>